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256" r:id="rId2"/>
    <p:sldId id="257" r:id="rId3"/>
    <p:sldId id="264" r:id="rId4"/>
    <p:sldId id="258" r:id="rId5"/>
    <p:sldId id="265" r:id="rId6"/>
    <p:sldId id="269" r:id="rId7"/>
    <p:sldId id="259" r:id="rId8"/>
    <p:sldId id="266" r:id="rId9"/>
    <p:sldId id="270" r:id="rId10"/>
    <p:sldId id="260" r:id="rId11"/>
    <p:sldId id="267" r:id="rId12"/>
    <p:sldId id="261" r:id="rId13"/>
    <p:sldId id="268" r:id="rId14"/>
    <p:sldId id="271" r:id="rId15"/>
    <p:sldId id="262" r:id="rId16"/>
    <p:sldId id="263" r:id="rId17"/>
    <p:sldId id="272" r:id="rId18"/>
    <p:sldId id="273" r:id="rId19"/>
    <p:sldId id="274" r:id="rId20"/>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2" d="100"/>
          <a:sy n="112" d="100"/>
        </p:scale>
        <p:origin x="-99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9D5C50-64D8-4DCB-BD47-6A9F64F3A766}" type="datetimeFigureOut">
              <a:rPr lang="es-CL" smtClean="0"/>
              <a:t>13-11-2019</a:t>
            </a:fld>
            <a:endParaRPr lang="es-CL"/>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920A95-5146-4149-AB6D-01EA0A815BEA}" type="slidenum">
              <a:rPr lang="es-CL" smtClean="0"/>
              <a:t>‹Nº›</a:t>
            </a:fld>
            <a:endParaRPr lang="es-CL"/>
          </a:p>
        </p:txBody>
      </p:sp>
    </p:spTree>
    <p:extLst>
      <p:ext uri="{BB962C8B-B14F-4D97-AF65-F5344CB8AC3E}">
        <p14:creationId xmlns:p14="http://schemas.microsoft.com/office/powerpoint/2010/main" val="2123797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ED920A95-5146-4149-AB6D-01EA0A815BEA}" type="slidenum">
              <a:rPr lang="es-CL" smtClean="0"/>
              <a:t>9</a:t>
            </a:fld>
            <a:endParaRPr lang="es-CL"/>
          </a:p>
        </p:txBody>
      </p:sp>
    </p:spTree>
    <p:extLst>
      <p:ext uri="{BB962C8B-B14F-4D97-AF65-F5344CB8AC3E}">
        <p14:creationId xmlns:p14="http://schemas.microsoft.com/office/powerpoint/2010/main" val="89081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1"/>
      </p:bgRef>
    </p:bg>
    <p:spTree>
      <p:nvGrpSpPr>
        <p:cNvPr id="1" name=""/>
        <p:cNvGrpSpPr/>
        <p:nvPr/>
      </p:nvGrpSpPr>
      <p:grpSpPr>
        <a:xfrm>
          <a:off x="0" y="0"/>
          <a:ext cx="0" cy="0"/>
          <a:chOff x="0" y="0"/>
          <a:chExt cx="0" cy="0"/>
        </a:xfrm>
      </p:grpSpPr>
      <p:sp>
        <p:nvSpPr>
          <p:cNvPr id="8" name="7 Título"/>
          <p:cNvSpPr>
            <a:spLocks noGrp="1"/>
          </p:cNvSpPr>
          <p:nvPr>
            <p:ph type="ctrTitle"/>
          </p:nvPr>
        </p:nvSpPr>
        <p:spPr>
          <a:xfrm>
            <a:off x="2286000" y="3124200"/>
            <a:ext cx="6172200" cy="1894362"/>
          </a:xfrm>
        </p:spPr>
        <p:txBody>
          <a:bodyPr/>
          <a:lstStyle>
            <a:lvl1pPr>
              <a:defRPr b="1"/>
            </a:lvl1pPr>
          </a:lstStyle>
          <a:p>
            <a:r>
              <a:rPr kumimoji="0" lang="es-ES" smtClean="0"/>
              <a:t>Haga clic para modificar el estilo de título del patrón</a:t>
            </a:r>
            <a:endParaRPr kumimoji="0" lang="en-US"/>
          </a:p>
        </p:txBody>
      </p:sp>
      <p:sp>
        <p:nvSpPr>
          <p:cNvPr id="9" name="8 Subtítulo"/>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bwMode="auto">
          <a:xfrm rot="5400000">
            <a:off x="7764621" y="1174097"/>
            <a:ext cx="2286000" cy="381000"/>
          </a:xfrm>
        </p:spPr>
        <p:txBody>
          <a:bodyPr/>
          <a:lstStyle/>
          <a:p>
            <a:fld id="{335EBCE2-DB91-46EC-8CBE-2AE4D08A4155}" type="datetimeFigureOut">
              <a:rPr lang="es-CL" smtClean="0"/>
              <a:t>13-11-2019</a:t>
            </a:fld>
            <a:endParaRPr lang="es-CL"/>
          </a:p>
        </p:txBody>
      </p:sp>
      <p:sp>
        <p:nvSpPr>
          <p:cNvPr id="17" name="16 Marcador de pie de página"/>
          <p:cNvSpPr>
            <a:spLocks noGrp="1"/>
          </p:cNvSpPr>
          <p:nvPr>
            <p:ph type="ftr" sz="quarter" idx="11"/>
          </p:nvPr>
        </p:nvSpPr>
        <p:spPr bwMode="auto">
          <a:xfrm rot="5400000">
            <a:off x="7077269" y="4181669"/>
            <a:ext cx="3657600" cy="384048"/>
          </a:xfrm>
        </p:spPr>
        <p:txBody>
          <a:bodyPr/>
          <a:lstStyle/>
          <a:p>
            <a:endParaRPr lang="es-CL"/>
          </a:p>
        </p:txBody>
      </p:sp>
      <p:sp>
        <p:nvSpPr>
          <p:cNvPr id="10" name="9 Rectángulo"/>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13 Rectángulo"/>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Rectángulo"/>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Conector recto"/>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Conector recto"/>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19 Conector recto"/>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Conector recto"/>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Conector recto"/>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21 Conector recto"/>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26 Rectángulo"/>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Elipse"/>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Elipse"/>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23 Elipse"/>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Elipse"/>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24 Elipse"/>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28 Marcador de número de diapositiva"/>
          <p:cNvSpPr>
            <a:spLocks noGrp="1"/>
          </p:cNvSpPr>
          <p:nvPr>
            <p:ph type="sldNum" sz="quarter" idx="12"/>
          </p:nvPr>
        </p:nvSpPr>
        <p:spPr bwMode="auto">
          <a:xfrm>
            <a:off x="1325544" y="4928702"/>
            <a:ext cx="609600" cy="517524"/>
          </a:xfrm>
        </p:spPr>
        <p:txBody>
          <a:bodyPr/>
          <a:lstStyle/>
          <a:p>
            <a:fld id="{8A620643-8C36-486C-A097-677CC22C9A84}" type="slidenum">
              <a:rPr lang="es-CL" smtClean="0"/>
              <a:t>‹Nº›</a:t>
            </a:fld>
            <a:endParaRPr lang="es-CL"/>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335EBCE2-DB91-46EC-8CBE-2AE4D08A4155}" type="datetimeFigureOut">
              <a:rPr lang="es-CL" smtClean="0"/>
              <a:t>13-11-2019</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8A620643-8C36-486C-A097-677CC22C9A84}" type="slidenum">
              <a:rPr lang="es-CL" smtClean="0"/>
              <a:t>‹Nº›</a:t>
            </a:fld>
            <a:endParaRPr lang="es-C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9"/>
            <a:ext cx="1676400" cy="5851525"/>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335EBCE2-DB91-46EC-8CBE-2AE4D08A4155}" type="datetimeFigureOut">
              <a:rPr lang="es-CL" smtClean="0"/>
              <a:t>13-11-2019</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8A620643-8C36-486C-A097-677CC22C9A84}" type="slidenum">
              <a:rPr lang="es-CL" smtClean="0"/>
              <a:t>‹Nº›</a:t>
            </a:fld>
            <a:endParaRPr lang="es-C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8" name="7 Marcador de contenido"/>
          <p:cNvSpPr>
            <a:spLocks noGrp="1"/>
          </p:cNvSpPr>
          <p:nvPr>
            <p:ph sz="quarter" idx="1"/>
          </p:nvPr>
        </p:nvSpPr>
        <p:spPr>
          <a:xfrm>
            <a:off x="457200" y="1600200"/>
            <a:ext cx="7467600" cy="4873752"/>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7" name="6 Marcador de fecha"/>
          <p:cNvSpPr>
            <a:spLocks noGrp="1"/>
          </p:cNvSpPr>
          <p:nvPr>
            <p:ph type="dt" sz="half" idx="14"/>
          </p:nvPr>
        </p:nvSpPr>
        <p:spPr/>
        <p:txBody>
          <a:bodyPr rtlCol="0"/>
          <a:lstStyle/>
          <a:p>
            <a:fld id="{335EBCE2-DB91-46EC-8CBE-2AE4D08A4155}" type="datetimeFigureOut">
              <a:rPr lang="es-CL" smtClean="0"/>
              <a:t>13-11-2019</a:t>
            </a:fld>
            <a:endParaRPr lang="es-CL"/>
          </a:p>
        </p:txBody>
      </p:sp>
      <p:sp>
        <p:nvSpPr>
          <p:cNvPr id="9" name="8 Marcador de número de diapositiva"/>
          <p:cNvSpPr>
            <a:spLocks noGrp="1"/>
          </p:cNvSpPr>
          <p:nvPr>
            <p:ph type="sldNum" sz="quarter" idx="15"/>
          </p:nvPr>
        </p:nvSpPr>
        <p:spPr/>
        <p:txBody>
          <a:bodyPr rtlCol="0"/>
          <a:lstStyle/>
          <a:p>
            <a:fld id="{8A620643-8C36-486C-A097-677CC22C9A84}" type="slidenum">
              <a:rPr lang="es-CL" smtClean="0"/>
              <a:t>‹Nº›</a:t>
            </a:fld>
            <a:endParaRPr lang="es-CL"/>
          </a:p>
        </p:txBody>
      </p:sp>
      <p:sp>
        <p:nvSpPr>
          <p:cNvPr id="10" name="9 Marcador de pie de página"/>
          <p:cNvSpPr>
            <a:spLocks noGrp="1"/>
          </p:cNvSpPr>
          <p:nvPr>
            <p:ph type="ftr" sz="quarter" idx="16"/>
          </p:nvPr>
        </p:nvSpPr>
        <p:spPr/>
        <p:txBody>
          <a:bodyPr rtlCol="0"/>
          <a:lstStyle/>
          <a:p>
            <a:endParaRPr lang="es-C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1 Título"/>
          <p:cNvSpPr>
            <a:spLocks noGrp="1"/>
          </p:cNvSpPr>
          <p:nvPr>
            <p:ph type="title"/>
          </p:nvPr>
        </p:nvSpPr>
        <p:spPr>
          <a:xfrm>
            <a:off x="2286000" y="2895600"/>
            <a:ext cx="6172200" cy="2053590"/>
          </a:xfrm>
        </p:spPr>
        <p:txBody>
          <a:bodyPr/>
          <a:lstStyle>
            <a:lvl1pPr algn="l">
              <a:buNone/>
              <a:defRPr sz="3000" b="1" cap="small"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bwMode="auto">
          <a:xfrm rot="5400000">
            <a:off x="7763256" y="1170432"/>
            <a:ext cx="2286000" cy="381000"/>
          </a:xfrm>
        </p:spPr>
        <p:txBody>
          <a:bodyPr/>
          <a:lstStyle/>
          <a:p>
            <a:fld id="{335EBCE2-DB91-46EC-8CBE-2AE4D08A4155}" type="datetimeFigureOut">
              <a:rPr lang="es-CL" smtClean="0"/>
              <a:t>13-11-2019</a:t>
            </a:fld>
            <a:endParaRPr lang="es-CL"/>
          </a:p>
        </p:txBody>
      </p:sp>
      <p:sp>
        <p:nvSpPr>
          <p:cNvPr id="5" name="4 Marcador de pie de página"/>
          <p:cNvSpPr>
            <a:spLocks noGrp="1"/>
          </p:cNvSpPr>
          <p:nvPr>
            <p:ph type="ftr" sz="quarter" idx="11"/>
          </p:nvPr>
        </p:nvSpPr>
        <p:spPr bwMode="auto">
          <a:xfrm rot="5400000">
            <a:off x="7077456" y="4178808"/>
            <a:ext cx="3657600" cy="384048"/>
          </a:xfrm>
        </p:spPr>
        <p:txBody>
          <a:bodyPr/>
          <a:lstStyle/>
          <a:p>
            <a:endParaRPr lang="es-CL"/>
          </a:p>
        </p:txBody>
      </p:sp>
      <p:sp>
        <p:nvSpPr>
          <p:cNvPr id="9" name="8 Rectángulo"/>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Rectángulo"/>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Conector recto"/>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Conector recto"/>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14 Conector recto"/>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15 Conector recto"/>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16 Conector recto"/>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17 Rectángulo"/>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18 Elipse"/>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19 Elipse"/>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20 Elipse"/>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Elipse"/>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Elipse"/>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25 Conector recto"/>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5 Marcador de número de diapositiva"/>
          <p:cNvSpPr>
            <a:spLocks noGrp="1"/>
          </p:cNvSpPr>
          <p:nvPr>
            <p:ph type="sldNum" sz="quarter" idx="12"/>
          </p:nvPr>
        </p:nvSpPr>
        <p:spPr bwMode="auto">
          <a:xfrm>
            <a:off x="1340616" y="4928702"/>
            <a:ext cx="609600" cy="517524"/>
          </a:xfrm>
        </p:spPr>
        <p:txBody>
          <a:bodyPr/>
          <a:lstStyle/>
          <a:p>
            <a:fld id="{8A620643-8C36-486C-A097-677CC22C9A84}" type="slidenum">
              <a:rPr lang="es-CL" smtClean="0"/>
              <a:t>‹Nº›</a:t>
            </a:fld>
            <a:endParaRPr lang="es-C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5" name="4 Marcador de fecha"/>
          <p:cNvSpPr>
            <a:spLocks noGrp="1"/>
          </p:cNvSpPr>
          <p:nvPr>
            <p:ph type="dt" sz="half" idx="10"/>
          </p:nvPr>
        </p:nvSpPr>
        <p:spPr/>
        <p:txBody>
          <a:bodyPr/>
          <a:lstStyle/>
          <a:p>
            <a:fld id="{335EBCE2-DB91-46EC-8CBE-2AE4D08A4155}" type="datetimeFigureOut">
              <a:rPr lang="es-CL" smtClean="0"/>
              <a:t>13-11-2019</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8A620643-8C36-486C-A097-677CC22C9A84}" type="slidenum">
              <a:rPr lang="es-CL" smtClean="0"/>
              <a:t>‹Nº›</a:t>
            </a:fld>
            <a:endParaRPr lang="es-CL"/>
          </a:p>
        </p:txBody>
      </p:sp>
      <p:sp>
        <p:nvSpPr>
          <p:cNvPr id="9" name="8 Marcador de contenido"/>
          <p:cNvSpPr>
            <a:spLocks noGrp="1"/>
          </p:cNvSpPr>
          <p:nvPr>
            <p:ph sz="quarter" idx="1"/>
          </p:nvPr>
        </p:nvSpPr>
        <p:spPr>
          <a:xfrm>
            <a:off x="457200" y="1600200"/>
            <a:ext cx="365760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1" name="10 Marcador de contenido"/>
          <p:cNvSpPr>
            <a:spLocks noGrp="1"/>
          </p:cNvSpPr>
          <p:nvPr>
            <p:ph sz="quarter" idx="2"/>
          </p:nvPr>
        </p:nvSpPr>
        <p:spPr>
          <a:xfrm>
            <a:off x="4270248" y="1600200"/>
            <a:ext cx="3657600" cy="45720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7543800" cy="1143000"/>
          </a:xfrm>
        </p:spPr>
        <p:txBody>
          <a:bodyPr anchor="b"/>
          <a:lstStyle>
            <a:lvl1pPr>
              <a:defRPr/>
            </a:lvl1pPr>
          </a:lstStyle>
          <a:p>
            <a:r>
              <a:rPr kumimoji="0" lang="es-ES" smtClean="0"/>
              <a:t>Haga clic para modificar el estilo de título del patrón</a:t>
            </a:r>
            <a:endParaRPr kumimoji="0" lang="en-US"/>
          </a:p>
        </p:txBody>
      </p:sp>
      <p:sp>
        <p:nvSpPr>
          <p:cNvPr id="7" name="6 Marcador de fecha"/>
          <p:cNvSpPr>
            <a:spLocks noGrp="1"/>
          </p:cNvSpPr>
          <p:nvPr>
            <p:ph type="dt" sz="half" idx="10"/>
          </p:nvPr>
        </p:nvSpPr>
        <p:spPr/>
        <p:txBody>
          <a:bodyPr/>
          <a:lstStyle/>
          <a:p>
            <a:fld id="{335EBCE2-DB91-46EC-8CBE-2AE4D08A4155}" type="datetimeFigureOut">
              <a:rPr lang="es-CL" smtClean="0"/>
              <a:t>13-11-2019</a:t>
            </a:fld>
            <a:endParaRPr lang="es-CL"/>
          </a:p>
        </p:txBody>
      </p:sp>
      <p:sp>
        <p:nvSpPr>
          <p:cNvPr id="8" name="7 Marcador de pie de página"/>
          <p:cNvSpPr>
            <a:spLocks noGrp="1"/>
          </p:cNvSpPr>
          <p:nvPr>
            <p:ph type="ftr" sz="quarter" idx="11"/>
          </p:nvPr>
        </p:nvSpPr>
        <p:spPr/>
        <p:txBody>
          <a:bodyPr/>
          <a:lstStyle/>
          <a:p>
            <a:endParaRPr lang="es-CL"/>
          </a:p>
        </p:txBody>
      </p:sp>
      <p:sp>
        <p:nvSpPr>
          <p:cNvPr id="9" name="8 Marcador de número de diapositiva"/>
          <p:cNvSpPr>
            <a:spLocks noGrp="1"/>
          </p:cNvSpPr>
          <p:nvPr>
            <p:ph type="sldNum" sz="quarter" idx="12"/>
          </p:nvPr>
        </p:nvSpPr>
        <p:spPr/>
        <p:txBody>
          <a:bodyPr/>
          <a:lstStyle/>
          <a:p>
            <a:fld id="{8A620643-8C36-486C-A097-677CC22C9A84}" type="slidenum">
              <a:rPr lang="es-CL" smtClean="0"/>
              <a:t>‹Nº›</a:t>
            </a:fld>
            <a:endParaRPr lang="es-CL"/>
          </a:p>
        </p:txBody>
      </p:sp>
      <p:sp>
        <p:nvSpPr>
          <p:cNvPr id="11" name="10 Marcador de contenido"/>
          <p:cNvSpPr>
            <a:spLocks noGrp="1"/>
          </p:cNvSpPr>
          <p:nvPr>
            <p:ph sz="quarter" idx="2"/>
          </p:nvPr>
        </p:nvSpPr>
        <p:spPr>
          <a:xfrm>
            <a:off x="457200" y="2362200"/>
            <a:ext cx="3657600" cy="38862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3" name="12 Marcador de contenido"/>
          <p:cNvSpPr>
            <a:spLocks noGrp="1"/>
          </p:cNvSpPr>
          <p:nvPr>
            <p:ph sz="quarter" idx="4"/>
          </p:nvPr>
        </p:nvSpPr>
        <p:spPr>
          <a:xfrm>
            <a:off x="4371975" y="2362200"/>
            <a:ext cx="3657600" cy="3886200"/>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12" name="11 Marcador de texto"/>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s-ES" smtClean="0"/>
              <a:t>Haga clic para modificar el estilo de texto del patrón</a:t>
            </a:r>
          </a:p>
        </p:txBody>
      </p:sp>
      <p:sp>
        <p:nvSpPr>
          <p:cNvPr id="14" name="13 Marcador de texto"/>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s-ES" smtClean="0"/>
              <a:t>Haga clic para modificar el estilo de texto del patrón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6" name="5 Marcador de fecha"/>
          <p:cNvSpPr>
            <a:spLocks noGrp="1"/>
          </p:cNvSpPr>
          <p:nvPr>
            <p:ph type="dt" sz="half" idx="10"/>
          </p:nvPr>
        </p:nvSpPr>
        <p:spPr/>
        <p:txBody>
          <a:bodyPr rtlCol="0"/>
          <a:lstStyle/>
          <a:p>
            <a:fld id="{335EBCE2-DB91-46EC-8CBE-2AE4D08A4155}" type="datetimeFigureOut">
              <a:rPr lang="es-CL" smtClean="0"/>
              <a:t>13-11-2019</a:t>
            </a:fld>
            <a:endParaRPr lang="es-CL"/>
          </a:p>
        </p:txBody>
      </p:sp>
      <p:sp>
        <p:nvSpPr>
          <p:cNvPr id="7" name="6 Marcador de número de diapositiva"/>
          <p:cNvSpPr>
            <a:spLocks noGrp="1"/>
          </p:cNvSpPr>
          <p:nvPr>
            <p:ph type="sldNum" sz="quarter" idx="11"/>
          </p:nvPr>
        </p:nvSpPr>
        <p:spPr/>
        <p:txBody>
          <a:bodyPr rtlCol="0"/>
          <a:lstStyle/>
          <a:p>
            <a:fld id="{8A620643-8C36-486C-A097-677CC22C9A84}" type="slidenum">
              <a:rPr lang="es-CL" smtClean="0"/>
              <a:t>‹Nº›</a:t>
            </a:fld>
            <a:endParaRPr lang="es-CL"/>
          </a:p>
        </p:txBody>
      </p:sp>
      <p:sp>
        <p:nvSpPr>
          <p:cNvPr id="8" name="7 Marcador de pie de página"/>
          <p:cNvSpPr>
            <a:spLocks noGrp="1"/>
          </p:cNvSpPr>
          <p:nvPr>
            <p:ph type="ftr" sz="quarter" idx="12"/>
          </p:nvPr>
        </p:nvSpPr>
        <p:spPr/>
        <p:txBody>
          <a:bodyPr rtlCol="0"/>
          <a:lstStyle/>
          <a:p>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335EBCE2-DB91-46EC-8CBE-2AE4D08A4155}" type="datetimeFigureOut">
              <a:rPr lang="es-CL" smtClean="0"/>
              <a:t>13-11-2019</a:t>
            </a:fld>
            <a:endParaRPr lang="es-CL"/>
          </a:p>
        </p:txBody>
      </p:sp>
      <p:sp>
        <p:nvSpPr>
          <p:cNvPr id="3" name="2 Marcador de pie de página"/>
          <p:cNvSpPr>
            <a:spLocks noGrp="1"/>
          </p:cNvSpPr>
          <p:nvPr>
            <p:ph type="ftr" sz="quarter" idx="11"/>
          </p:nvPr>
        </p:nvSpPr>
        <p:spPr/>
        <p:txBody>
          <a:bodyPr/>
          <a:lstStyle/>
          <a:p>
            <a:endParaRPr lang="es-CL"/>
          </a:p>
        </p:txBody>
      </p:sp>
      <p:sp>
        <p:nvSpPr>
          <p:cNvPr id="4" name="3 Marcador de número de diapositiva"/>
          <p:cNvSpPr>
            <a:spLocks noGrp="1"/>
          </p:cNvSpPr>
          <p:nvPr>
            <p:ph type="sldNum" sz="quarter" idx="12"/>
          </p:nvPr>
        </p:nvSpPr>
        <p:spPr/>
        <p:txBody>
          <a:bodyPr/>
          <a:lstStyle/>
          <a:p>
            <a:fld id="{8A620643-8C36-486C-A097-677CC22C9A84}" type="slidenum">
              <a:rPr lang="es-CL" smtClean="0"/>
              <a:t>‹Nº›</a:t>
            </a:fld>
            <a:endParaRPr lang="es-C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bg>
      <p:bgRef idx="1001">
        <a:schemeClr val="bg1"/>
      </p:bgRef>
    </p:bg>
    <p:spTree>
      <p:nvGrpSpPr>
        <p:cNvPr id="1" name=""/>
        <p:cNvGrpSpPr/>
        <p:nvPr/>
      </p:nvGrpSpPr>
      <p:grpSpPr>
        <a:xfrm>
          <a:off x="0" y="0"/>
          <a:ext cx="0" cy="0"/>
          <a:chOff x="0" y="0"/>
          <a:chExt cx="0" cy="0"/>
        </a:xfrm>
      </p:grpSpPr>
      <p:sp>
        <p:nvSpPr>
          <p:cNvPr id="10" name="9 Conector recto"/>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1 Título"/>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8" name="7 Conector recto"/>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8 Conector recto"/>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10 Conector recto"/>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Rectángulo"/>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12 Conector recto"/>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13 Elipse"/>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17 Marcador de contenido"/>
          <p:cNvSpPr>
            <a:spLocks noGrp="1"/>
          </p:cNvSpPr>
          <p:nvPr>
            <p:ph sz="quarter" idx="1"/>
          </p:nvPr>
        </p:nvSpPr>
        <p:spPr>
          <a:xfrm>
            <a:off x="304800" y="274320"/>
            <a:ext cx="5638800" cy="6327648"/>
          </a:xfrm>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1" name="20 Marcador de fecha"/>
          <p:cNvSpPr>
            <a:spLocks noGrp="1"/>
          </p:cNvSpPr>
          <p:nvPr>
            <p:ph type="dt" sz="half" idx="14"/>
          </p:nvPr>
        </p:nvSpPr>
        <p:spPr/>
        <p:txBody>
          <a:bodyPr rtlCol="0"/>
          <a:lstStyle/>
          <a:p>
            <a:fld id="{335EBCE2-DB91-46EC-8CBE-2AE4D08A4155}" type="datetimeFigureOut">
              <a:rPr lang="es-CL" smtClean="0"/>
              <a:t>13-11-2019</a:t>
            </a:fld>
            <a:endParaRPr lang="es-CL"/>
          </a:p>
        </p:txBody>
      </p:sp>
      <p:sp>
        <p:nvSpPr>
          <p:cNvPr id="22" name="21 Marcador de número de diapositiva"/>
          <p:cNvSpPr>
            <a:spLocks noGrp="1"/>
          </p:cNvSpPr>
          <p:nvPr>
            <p:ph type="sldNum" sz="quarter" idx="15"/>
          </p:nvPr>
        </p:nvSpPr>
        <p:spPr/>
        <p:txBody>
          <a:bodyPr rtlCol="0"/>
          <a:lstStyle/>
          <a:p>
            <a:fld id="{8A620643-8C36-486C-A097-677CC22C9A84}" type="slidenum">
              <a:rPr lang="es-CL" smtClean="0"/>
              <a:t>‹Nº›</a:t>
            </a:fld>
            <a:endParaRPr lang="es-CL"/>
          </a:p>
        </p:txBody>
      </p:sp>
      <p:sp>
        <p:nvSpPr>
          <p:cNvPr id="23" name="22 Marcador de pie de página"/>
          <p:cNvSpPr>
            <a:spLocks noGrp="1"/>
          </p:cNvSpPr>
          <p:nvPr>
            <p:ph type="ftr" sz="quarter" idx="16"/>
          </p:nvPr>
        </p:nvSpPr>
        <p:spPr/>
        <p:txBody>
          <a:bodyPr rtlCol="0"/>
          <a:lstStyle/>
          <a:p>
            <a:endParaRPr lang="es-CL"/>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9" name="8 Conector recto"/>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Elipse"/>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1 Título"/>
          <p:cNvSpPr>
            <a:spLocks noGrp="1"/>
          </p:cNvSpPr>
          <p:nvPr>
            <p:ph type="title"/>
          </p:nvPr>
        </p:nvSpPr>
        <p:spPr>
          <a:xfrm rot="5400000">
            <a:off x="3350133" y="3200400"/>
            <a:ext cx="6309360" cy="457200"/>
          </a:xfrm>
        </p:spPr>
        <p:txBody>
          <a:bodyPr anchor="b"/>
          <a:lstStyle>
            <a:lvl1pPr algn="l">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s-ES" smtClean="0"/>
              <a:t>Haga clic para modificar el estilo de texto del patrón</a:t>
            </a:r>
          </a:p>
        </p:txBody>
      </p:sp>
      <p:sp>
        <p:nvSpPr>
          <p:cNvPr id="10" name="9 Conector recto"/>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10 Rectángulo"/>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11 Conector recto"/>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18 Conector recto"/>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19 Conector recto"/>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16 Marcador de fecha"/>
          <p:cNvSpPr>
            <a:spLocks noGrp="1"/>
          </p:cNvSpPr>
          <p:nvPr>
            <p:ph type="dt" sz="half" idx="10"/>
          </p:nvPr>
        </p:nvSpPr>
        <p:spPr/>
        <p:txBody>
          <a:bodyPr rtlCol="0"/>
          <a:lstStyle/>
          <a:p>
            <a:fld id="{335EBCE2-DB91-46EC-8CBE-2AE4D08A4155}" type="datetimeFigureOut">
              <a:rPr lang="es-CL" smtClean="0"/>
              <a:t>13-11-2019</a:t>
            </a:fld>
            <a:endParaRPr lang="es-CL"/>
          </a:p>
        </p:txBody>
      </p:sp>
      <p:sp>
        <p:nvSpPr>
          <p:cNvPr id="18" name="17 Marcador de número de diapositiva"/>
          <p:cNvSpPr>
            <a:spLocks noGrp="1"/>
          </p:cNvSpPr>
          <p:nvPr>
            <p:ph type="sldNum" sz="quarter" idx="11"/>
          </p:nvPr>
        </p:nvSpPr>
        <p:spPr/>
        <p:txBody>
          <a:bodyPr rtlCol="0"/>
          <a:lstStyle/>
          <a:p>
            <a:fld id="{8A620643-8C36-486C-A097-677CC22C9A84}" type="slidenum">
              <a:rPr lang="es-CL" smtClean="0"/>
              <a:t>‹Nº›</a:t>
            </a:fld>
            <a:endParaRPr lang="es-CL"/>
          </a:p>
        </p:txBody>
      </p:sp>
      <p:sp>
        <p:nvSpPr>
          <p:cNvPr id="21" name="20 Marcador de pie de página"/>
          <p:cNvSpPr>
            <a:spLocks noGrp="1"/>
          </p:cNvSpPr>
          <p:nvPr>
            <p:ph type="ftr" sz="quarter" idx="12"/>
          </p:nvPr>
        </p:nvSpPr>
        <p:spPr/>
        <p:txBody>
          <a:bodyPr rtlCol="0"/>
          <a:lstStyle/>
          <a:p>
            <a:endParaRPr lang="es-C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15 Conector recto"/>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21 Marcador de título"/>
          <p:cNvSpPr>
            <a:spLocks noGrp="1"/>
          </p:cNvSpPr>
          <p:nvPr>
            <p:ph type="title"/>
          </p:nvPr>
        </p:nvSpPr>
        <p:spPr>
          <a:xfrm>
            <a:off x="457200" y="274638"/>
            <a:ext cx="7467600" cy="1143000"/>
          </a:xfrm>
          <a:prstGeom prst="rect">
            <a:avLst/>
          </a:prstGeom>
        </p:spPr>
        <p:txBody>
          <a:bodyPr vert="horz" anchor="b">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335EBCE2-DB91-46EC-8CBE-2AE4D08A4155}" type="datetimeFigureOut">
              <a:rPr lang="es-CL" smtClean="0"/>
              <a:t>13-11-2019</a:t>
            </a:fld>
            <a:endParaRPr lang="es-CL"/>
          </a:p>
        </p:txBody>
      </p:sp>
      <p:sp>
        <p:nvSpPr>
          <p:cNvPr id="3" name="2 Marcador de pie de página"/>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s-CL"/>
          </a:p>
        </p:txBody>
      </p:sp>
      <p:sp>
        <p:nvSpPr>
          <p:cNvPr id="7" name="6 Conector recto"/>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8 Conector recto"/>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9 Rectángulo"/>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Conector recto"/>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11 Elipse"/>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22 Marcador de número de diapositiva"/>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A620643-8C36-486C-A097-677CC22C9A84}" type="slidenum">
              <a:rPr lang="es-CL" smtClean="0"/>
              <a:t>‹Nº›</a:t>
            </a:fld>
            <a:endParaRPr lang="es-CL"/>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835696" y="1124744"/>
            <a:ext cx="6622504" cy="3893818"/>
          </a:xfrm>
        </p:spPr>
        <p:txBody>
          <a:bodyPr>
            <a:noAutofit/>
          </a:bodyPr>
          <a:lstStyle/>
          <a:p>
            <a:r>
              <a:rPr lang="es-CL" sz="1200" b="0" dirty="0"/>
              <a:t>01010000 01101111 01110010 00100000 01110001 01110101 01100101 00100000 01100101 01110011 01110100 01100001 01110011 00100000 01100010 01110101 01110011 01100011 01100001 01101110 01100100 01101111 00100000 01101100 01100001 00100000 01110100 01110010 01100001 01100100 01110101 01100011 01100011 01101001 11000011 10110011 01101110 00100000 01100100 01100101 00100000 01100101 01110011 01110100 01101111 00101100 00100000 01100100 01100101 01101010 01100001 00100000 01100100 01100101 00100000 01101100 01100101 01100101 01110010 00100000 01100101 01110011 01110100 01101111 00100000 01111001 00100000 01100001 01101110 01100100 01100001 00100000 01100001 00100000 01101000 01100001 01100011 01100101 01110010 00100000 01100001 01101100 01100111 01101111 00100000 01110000 01110010 01101111 01100100 01110101 01100011 01110100 01101001 01110110 01101111 00101100 00100000 01110000 01101111 01110011 01100100 01100001 01110100 01100001 00100000 01110000 01101001 01100011 01101111 00100000 01110000 01100001 01101100 00100000 01110001 01110101 01100101 00100000 01101100 01100101 01100101 00100000 01101100 01100001 00100000 01110100 01110010 01100001 01100100 01110101 01100011 01101001 01101111 01101110</a:t>
            </a:r>
            <a:endParaRPr lang="es-CL" sz="1200" dirty="0"/>
          </a:p>
        </p:txBody>
      </p:sp>
      <p:sp>
        <p:nvSpPr>
          <p:cNvPr id="3" name="2 Subtítulo"/>
          <p:cNvSpPr>
            <a:spLocks noGrp="1"/>
          </p:cNvSpPr>
          <p:nvPr>
            <p:ph type="subTitle" idx="1"/>
          </p:nvPr>
        </p:nvSpPr>
        <p:spPr/>
        <p:txBody>
          <a:bodyPr/>
          <a:lstStyle/>
          <a:p>
            <a:r>
              <a:rPr lang="es-CL" dirty="0" err="1" smtClean="0"/>
              <a:t>Ff</a:t>
            </a:r>
            <a:endParaRPr lang="es-CL" dirty="0" smtClean="0"/>
          </a:p>
          <a:p>
            <a:endParaRPr lang="es-CL" dirty="0"/>
          </a:p>
        </p:txBody>
      </p:sp>
    </p:spTree>
    <p:extLst>
      <p:ext uri="{BB962C8B-B14F-4D97-AF65-F5344CB8AC3E}">
        <p14:creationId xmlns:p14="http://schemas.microsoft.com/office/powerpoint/2010/main" val="107517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467544" y="620688"/>
            <a:ext cx="7543800" cy="914400"/>
          </a:xfrm>
        </p:spPr>
        <p:txBody>
          <a:bodyPr/>
          <a:lstStyle/>
          <a:p>
            <a:pPr algn="ctr"/>
            <a:r>
              <a:rPr lang="es-CL" dirty="0"/>
              <a:t>Propiedades dieléctricas de la materia</a:t>
            </a:r>
          </a:p>
        </p:txBody>
      </p:sp>
      <p:sp>
        <p:nvSpPr>
          <p:cNvPr id="2" name="1 Marcador de contenido"/>
          <p:cNvSpPr>
            <a:spLocks noGrp="1"/>
          </p:cNvSpPr>
          <p:nvPr>
            <p:ph sz="quarter" idx="1"/>
          </p:nvPr>
        </p:nvSpPr>
        <p:spPr>
          <a:xfrm>
            <a:off x="827584" y="1844824"/>
            <a:ext cx="6096000" cy="3657599"/>
          </a:xfrm>
        </p:spPr>
        <p:txBody>
          <a:bodyPr>
            <a:normAutofit fontScale="62500" lnSpcReduction="20000"/>
          </a:bodyPr>
          <a:lstStyle/>
          <a:p>
            <a:r>
              <a:rPr lang="es-CL" dirty="0">
                <a:solidFill>
                  <a:srgbClr val="0070C0"/>
                </a:solidFill>
              </a:rPr>
              <a:t>Los dieléctricos se emplean en los condensadores para separar físicamente sus placas y para incrementar su capacidad al disminuir el campo eléctrico y por tanto, la diferencia de potencial entre las mismas</a:t>
            </a:r>
            <a:r>
              <a:rPr lang="es-CL" dirty="0"/>
              <a:t>. La constante dieléctrica es la propiedad que describe el comportamiento de un dieléctrico en un campo eléctrico y permite explicar, tanto el aumento de la capacidad de un condensador como el índice de refracción de un material transparente</a:t>
            </a:r>
            <a:r>
              <a:rPr lang="es-CL" dirty="0" smtClean="0"/>
              <a:t>.</a:t>
            </a:r>
            <a:endParaRPr lang="es-CL" dirty="0" smtClean="0"/>
          </a:p>
          <a:p>
            <a:r>
              <a:rPr lang="es-CL" dirty="0" smtClean="0"/>
              <a:t>Impiden </a:t>
            </a:r>
            <a:r>
              <a:rPr lang="es-CL" dirty="0"/>
              <a:t>el paso de la corriente eléctrica pero si son </a:t>
            </a:r>
            <a:r>
              <a:rPr lang="es-CL" dirty="0" smtClean="0"/>
              <a:t>atravesadas por </a:t>
            </a:r>
            <a:r>
              <a:rPr lang="es-CL" dirty="0"/>
              <a:t>el campo </a:t>
            </a:r>
            <a:r>
              <a:rPr lang="es-CL" dirty="0" smtClean="0"/>
              <a:t>eléctrico.</a:t>
            </a:r>
            <a:endParaRPr lang="es-CL" dirty="0"/>
          </a:p>
          <a:p>
            <a:r>
              <a:rPr lang="es-CL" dirty="0"/>
              <a:t>Se denomina dieléctrico a un material con una baja conductividad eléctrica (σ &lt;&lt; 1); es decir, un aislante, el cual tiene la propiedad de formar dipolos eléctricos en su interior bajo la acción de un campo eléctrico. Así, todos los materiales dieléctricos son aislantes pero no todos los materiales aislantes son </a:t>
            </a:r>
            <a:r>
              <a:rPr lang="es-CL" dirty="0" smtClean="0"/>
              <a:t>dieléctricos.</a:t>
            </a:r>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4871124"/>
            <a:ext cx="3583855" cy="1986876"/>
          </a:xfrm>
          <a:prstGeom prst="rect">
            <a:avLst/>
          </a:prstGeom>
        </p:spPr>
      </p:pic>
    </p:spTree>
    <p:extLst>
      <p:ext uri="{BB962C8B-B14F-4D97-AF65-F5344CB8AC3E}">
        <p14:creationId xmlns:p14="http://schemas.microsoft.com/office/powerpoint/2010/main" val="4200515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Formula</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07704" y="2852936"/>
            <a:ext cx="4714857" cy="2096629"/>
          </a:xfrm>
        </p:spPr>
      </p:pic>
    </p:spTree>
    <p:extLst>
      <p:ext uri="{BB962C8B-B14F-4D97-AF65-F5344CB8AC3E}">
        <p14:creationId xmlns:p14="http://schemas.microsoft.com/office/powerpoint/2010/main" val="6782606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611560" y="332656"/>
            <a:ext cx="7543800" cy="914400"/>
          </a:xfrm>
        </p:spPr>
        <p:txBody>
          <a:bodyPr/>
          <a:lstStyle/>
          <a:p>
            <a:pPr algn="ctr"/>
            <a:r>
              <a:rPr lang="es-CL" dirty="0"/>
              <a:t>Resistencia eléctrica</a:t>
            </a:r>
          </a:p>
        </p:txBody>
      </p:sp>
      <p:sp>
        <p:nvSpPr>
          <p:cNvPr id="2" name="1 Marcador de contenido"/>
          <p:cNvSpPr>
            <a:spLocks noGrp="1"/>
          </p:cNvSpPr>
          <p:nvPr>
            <p:ph sz="quarter" idx="1"/>
          </p:nvPr>
        </p:nvSpPr>
        <p:spPr>
          <a:xfrm>
            <a:off x="395536" y="1268760"/>
            <a:ext cx="6096000" cy="3657599"/>
          </a:xfrm>
        </p:spPr>
        <p:txBody>
          <a:bodyPr/>
          <a:lstStyle/>
          <a:p>
            <a:r>
              <a:rPr lang="es-CL" dirty="0"/>
              <a:t>E</a:t>
            </a:r>
            <a:r>
              <a:rPr lang="es-CL" dirty="0" smtClean="0"/>
              <a:t>s </a:t>
            </a:r>
            <a:r>
              <a:rPr lang="es-CL" dirty="0"/>
              <a:t>toda </a:t>
            </a:r>
            <a:r>
              <a:rPr lang="es-CL" dirty="0" smtClean="0"/>
              <a:t> la oposición </a:t>
            </a:r>
            <a:r>
              <a:rPr lang="es-CL" dirty="0"/>
              <a:t>que encuentra la corriente a su paso por un circuito eléctrico cerrado, atenuando o frenando el libre flujo de circulación de las cargas eléctricas o electrones.</a:t>
            </a:r>
            <a:endParaRPr lang="es-CL" dirty="0"/>
          </a:p>
        </p:txBody>
      </p:sp>
      <p:pic>
        <p:nvPicPr>
          <p:cNvPr id="4" name="3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3383995"/>
            <a:ext cx="5349102" cy="3008870"/>
          </a:xfrm>
          <a:prstGeom prst="rect">
            <a:avLst/>
          </a:prstGeom>
        </p:spPr>
      </p:pic>
    </p:spTree>
    <p:extLst>
      <p:ext uri="{BB962C8B-B14F-4D97-AF65-F5344CB8AC3E}">
        <p14:creationId xmlns:p14="http://schemas.microsoft.com/office/powerpoint/2010/main" val="2777167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Formula</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419872" y="2204864"/>
            <a:ext cx="1676400" cy="1371600"/>
          </a:xfrm>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4196515"/>
            <a:ext cx="3410426" cy="1590897"/>
          </a:xfrm>
          <a:prstGeom prst="rect">
            <a:avLst/>
          </a:prstGeom>
        </p:spPr>
      </p:pic>
    </p:spTree>
    <p:extLst>
      <p:ext uri="{BB962C8B-B14F-4D97-AF65-F5344CB8AC3E}">
        <p14:creationId xmlns:p14="http://schemas.microsoft.com/office/powerpoint/2010/main" val="2920452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Ejercicios</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22813" y="1556792"/>
            <a:ext cx="7467600" cy="819512"/>
          </a:xfrm>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2370088"/>
            <a:ext cx="4048690" cy="1562318"/>
          </a:xfrm>
          <a:prstGeom prst="rect">
            <a:avLst/>
          </a:prstGeom>
        </p:spPr>
      </p:pic>
      <p:sp>
        <p:nvSpPr>
          <p:cNvPr id="6" name="5 CuadroTexto"/>
          <p:cNvSpPr txBox="1"/>
          <p:nvPr/>
        </p:nvSpPr>
        <p:spPr>
          <a:xfrm>
            <a:off x="323528" y="3814028"/>
            <a:ext cx="4378122" cy="369332"/>
          </a:xfrm>
          <a:prstGeom prst="rect">
            <a:avLst/>
          </a:prstGeom>
          <a:noFill/>
        </p:spPr>
        <p:txBody>
          <a:bodyPr wrap="none" rtlCol="0">
            <a:spAutoFit/>
          </a:bodyPr>
          <a:lstStyle/>
          <a:p>
            <a:r>
              <a:rPr lang="es-CL" dirty="0" smtClean="0"/>
              <a:t>1- Recuperamos los datos del enunciado</a:t>
            </a:r>
            <a:endParaRPr lang="es-CL" dirty="0"/>
          </a:p>
        </p:txBody>
      </p:sp>
      <p:pic>
        <p:nvPicPr>
          <p:cNvPr id="7"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91" y="4158787"/>
            <a:ext cx="1723145" cy="1178068"/>
          </a:xfrm>
          <a:prstGeom prst="rect">
            <a:avLst/>
          </a:prstGeom>
        </p:spPr>
      </p:pic>
      <p:sp>
        <p:nvSpPr>
          <p:cNvPr id="8" name="7 CuadroTexto"/>
          <p:cNvSpPr txBox="1"/>
          <p:nvPr/>
        </p:nvSpPr>
        <p:spPr>
          <a:xfrm>
            <a:off x="2671914" y="4440780"/>
            <a:ext cx="1564852" cy="369332"/>
          </a:xfrm>
          <a:prstGeom prst="rect">
            <a:avLst/>
          </a:prstGeom>
          <a:noFill/>
        </p:spPr>
        <p:txBody>
          <a:bodyPr wrap="none" rtlCol="0">
            <a:spAutoFit/>
          </a:bodyPr>
          <a:lstStyle/>
          <a:p>
            <a:r>
              <a:rPr lang="es-CL" dirty="0"/>
              <a:t>La formula </a:t>
            </a:r>
            <a:r>
              <a:rPr lang="es-CL" dirty="0" smtClean="0">
                <a:sym typeface="Wingdings" panose="05000000000000000000" pitchFamily="2" charset="2"/>
              </a:rPr>
              <a:t></a:t>
            </a:r>
            <a:endParaRPr lang="es-CL" dirty="0"/>
          </a:p>
        </p:txBody>
      </p:sp>
      <p:pic>
        <p:nvPicPr>
          <p:cNvPr id="9" name="8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968" y="4158787"/>
            <a:ext cx="1402734" cy="1147691"/>
          </a:xfrm>
          <a:prstGeom prst="rect">
            <a:avLst/>
          </a:prstGeom>
        </p:spPr>
      </p:pic>
      <p:sp>
        <p:nvSpPr>
          <p:cNvPr id="10" name="9 CuadroTexto"/>
          <p:cNvSpPr txBox="1"/>
          <p:nvPr/>
        </p:nvSpPr>
        <p:spPr>
          <a:xfrm>
            <a:off x="308637" y="5274946"/>
            <a:ext cx="1928733" cy="369332"/>
          </a:xfrm>
          <a:prstGeom prst="rect">
            <a:avLst/>
          </a:prstGeom>
          <a:noFill/>
        </p:spPr>
        <p:txBody>
          <a:bodyPr wrap="none" rtlCol="0">
            <a:spAutoFit/>
          </a:bodyPr>
          <a:lstStyle/>
          <a:p>
            <a:r>
              <a:rPr lang="es-CL" dirty="0" smtClean="0"/>
              <a:t>2- Remplazamos</a:t>
            </a:r>
          </a:p>
        </p:txBody>
      </p:sp>
      <p:pic>
        <p:nvPicPr>
          <p:cNvPr id="11" name="10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672" y="5644277"/>
            <a:ext cx="5832914" cy="1111821"/>
          </a:xfrm>
          <a:prstGeom prst="rect">
            <a:avLst/>
          </a:prstGeom>
        </p:spPr>
      </p:pic>
    </p:spTree>
    <p:extLst>
      <p:ext uri="{BB962C8B-B14F-4D97-AF65-F5344CB8AC3E}">
        <p14:creationId xmlns:p14="http://schemas.microsoft.com/office/powerpoint/2010/main" val="224750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000"/>
                                        <p:tgtEl>
                                          <p:spTgt spid="11"/>
                                        </p:tgtEl>
                                      </p:cBhvr>
                                    </p:animEffect>
                                    <p:anim calcmode="lin" valueType="num">
                                      <p:cBhvr>
                                        <p:cTn id="35" dur="2000" fill="hold"/>
                                        <p:tgtEl>
                                          <p:spTgt spid="11"/>
                                        </p:tgtEl>
                                        <p:attrNameLst>
                                          <p:attrName>ppt_w</p:attrName>
                                        </p:attrNameLst>
                                      </p:cBhvr>
                                      <p:tavLst>
                                        <p:tav tm="0" fmla="#ppt_w*sin(2.5*pi*$)">
                                          <p:val>
                                            <p:fltVal val="0"/>
                                          </p:val>
                                        </p:tav>
                                        <p:tav tm="100000">
                                          <p:val>
                                            <p:fltVal val="1"/>
                                          </p:val>
                                        </p:tav>
                                      </p:tavLst>
                                    </p:anim>
                                    <p:anim calcmode="lin" valueType="num">
                                      <p:cBhvr>
                                        <p:cTn id="36"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658707" y="592667"/>
            <a:ext cx="7543800" cy="914400"/>
          </a:xfrm>
        </p:spPr>
        <p:txBody>
          <a:bodyPr/>
          <a:lstStyle/>
          <a:p>
            <a:pPr algn="ctr"/>
            <a:r>
              <a:rPr lang="es-CL" dirty="0"/>
              <a:t>Ley de ohm</a:t>
            </a:r>
          </a:p>
        </p:txBody>
      </p:sp>
      <p:sp>
        <p:nvSpPr>
          <p:cNvPr id="2" name="1 Marcador de contenido"/>
          <p:cNvSpPr>
            <a:spLocks noGrp="1"/>
          </p:cNvSpPr>
          <p:nvPr>
            <p:ph sz="quarter" idx="1"/>
          </p:nvPr>
        </p:nvSpPr>
        <p:spPr>
          <a:xfrm>
            <a:off x="1043608" y="1700808"/>
            <a:ext cx="6096000" cy="3657599"/>
          </a:xfrm>
        </p:spPr>
        <p:txBody>
          <a:bodyPr>
            <a:normAutofit/>
          </a:bodyPr>
          <a:lstStyle/>
          <a:p>
            <a:r>
              <a:rPr lang="es-CL" dirty="0"/>
              <a:t>Expresa la relación entre voltaje, corriente y resistencia en un </a:t>
            </a:r>
            <a:r>
              <a:rPr lang="es-CL" dirty="0" smtClean="0"/>
              <a:t>circuito en </a:t>
            </a:r>
            <a:r>
              <a:rPr lang="es-CL" dirty="0"/>
              <a:t>un circuito eléctrico de </a:t>
            </a:r>
            <a:r>
              <a:rPr lang="es-CL" dirty="0" smtClean="0"/>
              <a:t>C.D</a:t>
            </a:r>
          </a:p>
          <a:p>
            <a:endParaRPr lang="es-CL" dirty="0"/>
          </a:p>
        </p:txBody>
      </p:sp>
    </p:spTree>
    <p:extLst>
      <p:ext uri="{BB962C8B-B14F-4D97-AF65-F5344CB8AC3E}">
        <p14:creationId xmlns:p14="http://schemas.microsoft.com/office/powerpoint/2010/main" val="2712731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755576" y="620688"/>
            <a:ext cx="7543800" cy="914400"/>
          </a:xfrm>
        </p:spPr>
        <p:txBody>
          <a:bodyPr>
            <a:normAutofit/>
          </a:bodyPr>
          <a:lstStyle/>
          <a:p>
            <a:pPr algn="ctr"/>
            <a:r>
              <a:rPr lang="es-CL" dirty="0" smtClean="0"/>
              <a:t>Formulas</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9275" y="2357437"/>
            <a:ext cx="5410200" cy="3209925"/>
          </a:xfrm>
        </p:spPr>
      </p:pic>
    </p:spTree>
    <p:extLst>
      <p:ext uri="{BB962C8B-B14F-4D97-AF65-F5344CB8AC3E}">
        <p14:creationId xmlns:p14="http://schemas.microsoft.com/office/powerpoint/2010/main" val="1091073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Ejercicios</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67544" y="1412776"/>
            <a:ext cx="7467600" cy="1616165"/>
          </a:xfrm>
        </p:spPr>
      </p:pic>
      <p:sp>
        <p:nvSpPr>
          <p:cNvPr id="5" name="4 CuadroTexto"/>
          <p:cNvSpPr txBox="1"/>
          <p:nvPr/>
        </p:nvSpPr>
        <p:spPr>
          <a:xfrm>
            <a:off x="364373" y="3344251"/>
            <a:ext cx="4262705" cy="369332"/>
          </a:xfrm>
          <a:prstGeom prst="rect">
            <a:avLst/>
          </a:prstGeom>
          <a:noFill/>
        </p:spPr>
        <p:txBody>
          <a:bodyPr wrap="none" rtlCol="0">
            <a:spAutoFit/>
          </a:bodyPr>
          <a:lstStyle/>
          <a:p>
            <a:r>
              <a:rPr lang="es-CL" dirty="0" smtClean="0"/>
              <a:t>1- Recuperamos lo datos del enunciado</a:t>
            </a:r>
            <a:endParaRPr lang="es-CL" dirty="0"/>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373" y="3886029"/>
            <a:ext cx="1572035" cy="1390195"/>
          </a:xfrm>
          <a:prstGeom prst="rect">
            <a:avLst/>
          </a:prstGeom>
        </p:spPr>
      </p:pic>
      <p:sp>
        <p:nvSpPr>
          <p:cNvPr id="7" name="6 CuadroTexto"/>
          <p:cNvSpPr txBox="1"/>
          <p:nvPr/>
        </p:nvSpPr>
        <p:spPr>
          <a:xfrm>
            <a:off x="2699792" y="4396460"/>
            <a:ext cx="1564852" cy="369332"/>
          </a:xfrm>
          <a:prstGeom prst="rect">
            <a:avLst/>
          </a:prstGeom>
          <a:noFill/>
        </p:spPr>
        <p:txBody>
          <a:bodyPr wrap="none" rtlCol="0">
            <a:spAutoFit/>
          </a:bodyPr>
          <a:lstStyle/>
          <a:p>
            <a:r>
              <a:rPr lang="es-CL" dirty="0"/>
              <a:t>La formula </a:t>
            </a:r>
            <a:r>
              <a:rPr lang="es-CL" dirty="0" smtClean="0">
                <a:sym typeface="Wingdings" panose="05000000000000000000" pitchFamily="2" charset="2"/>
              </a:rPr>
              <a:t></a:t>
            </a:r>
            <a:endParaRPr lang="es-CL" dirty="0"/>
          </a:p>
        </p:txBody>
      </p:sp>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4242941"/>
            <a:ext cx="933580" cy="676369"/>
          </a:xfrm>
          <a:prstGeom prst="rect">
            <a:avLst/>
          </a:prstGeom>
        </p:spPr>
      </p:pic>
      <p:sp>
        <p:nvSpPr>
          <p:cNvPr id="9" name="8 CuadroTexto"/>
          <p:cNvSpPr txBox="1"/>
          <p:nvPr/>
        </p:nvSpPr>
        <p:spPr>
          <a:xfrm>
            <a:off x="578989" y="5590480"/>
            <a:ext cx="1928733" cy="369332"/>
          </a:xfrm>
          <a:prstGeom prst="rect">
            <a:avLst/>
          </a:prstGeom>
          <a:noFill/>
        </p:spPr>
        <p:txBody>
          <a:bodyPr wrap="none" rtlCol="0">
            <a:spAutoFit/>
          </a:bodyPr>
          <a:lstStyle/>
          <a:p>
            <a:r>
              <a:rPr lang="es-CL" dirty="0" smtClean="0"/>
              <a:t>2- Remplazamos</a:t>
            </a:r>
          </a:p>
        </p:txBody>
      </p:sp>
      <p:pic>
        <p:nvPicPr>
          <p:cNvPr id="10" name="9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1966" y="5407969"/>
            <a:ext cx="1968019" cy="1103686"/>
          </a:xfrm>
          <a:prstGeom prst="rect">
            <a:avLst/>
          </a:prstGeom>
        </p:spPr>
      </p:pic>
    </p:spTree>
    <p:extLst>
      <p:ext uri="{BB962C8B-B14F-4D97-AF65-F5344CB8AC3E}">
        <p14:creationId xmlns:p14="http://schemas.microsoft.com/office/powerpoint/2010/main" val="39855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Ejercicios</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9552" y="1700808"/>
            <a:ext cx="7467600" cy="1436533"/>
          </a:xfrm>
        </p:spPr>
      </p:pic>
      <p:sp>
        <p:nvSpPr>
          <p:cNvPr id="5" name="4 Rectángulo"/>
          <p:cNvSpPr/>
          <p:nvPr/>
        </p:nvSpPr>
        <p:spPr>
          <a:xfrm>
            <a:off x="395536" y="3429000"/>
            <a:ext cx="4262705" cy="369332"/>
          </a:xfrm>
          <a:prstGeom prst="rect">
            <a:avLst/>
          </a:prstGeom>
        </p:spPr>
        <p:txBody>
          <a:bodyPr wrap="none">
            <a:spAutoFit/>
          </a:bodyPr>
          <a:lstStyle/>
          <a:p>
            <a:r>
              <a:rPr lang="es-CL" dirty="0"/>
              <a:t>1- Recuperamos lo datos del enunciado</a:t>
            </a:r>
            <a:endParaRPr lang="es-CL" dirty="0"/>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3948058"/>
            <a:ext cx="1322790" cy="1080120"/>
          </a:xfrm>
          <a:prstGeom prst="rect">
            <a:avLst/>
          </a:prstGeom>
        </p:spPr>
      </p:pic>
      <p:sp>
        <p:nvSpPr>
          <p:cNvPr id="7" name="6 CuadroTexto"/>
          <p:cNvSpPr txBox="1"/>
          <p:nvPr/>
        </p:nvSpPr>
        <p:spPr>
          <a:xfrm>
            <a:off x="2500579" y="4180187"/>
            <a:ext cx="1564852" cy="369332"/>
          </a:xfrm>
          <a:prstGeom prst="rect">
            <a:avLst/>
          </a:prstGeom>
          <a:noFill/>
        </p:spPr>
        <p:txBody>
          <a:bodyPr wrap="none" rtlCol="0">
            <a:spAutoFit/>
          </a:bodyPr>
          <a:lstStyle/>
          <a:p>
            <a:r>
              <a:rPr lang="es-CL" dirty="0"/>
              <a:t>La formula </a:t>
            </a:r>
            <a:r>
              <a:rPr lang="es-CL" dirty="0" smtClean="0">
                <a:sym typeface="Wingdings" panose="05000000000000000000" pitchFamily="2" charset="2"/>
              </a:rPr>
              <a:t></a:t>
            </a:r>
            <a:endParaRPr lang="es-CL" dirty="0"/>
          </a:p>
        </p:txBody>
      </p:sp>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7752" y="4007615"/>
            <a:ext cx="1228896" cy="714475"/>
          </a:xfrm>
          <a:prstGeom prst="rect">
            <a:avLst/>
          </a:prstGeom>
        </p:spPr>
      </p:pic>
      <p:sp>
        <p:nvSpPr>
          <p:cNvPr id="9" name="8 CuadroTexto"/>
          <p:cNvSpPr txBox="1"/>
          <p:nvPr/>
        </p:nvSpPr>
        <p:spPr>
          <a:xfrm>
            <a:off x="397579" y="5249028"/>
            <a:ext cx="1928733" cy="369332"/>
          </a:xfrm>
          <a:prstGeom prst="rect">
            <a:avLst/>
          </a:prstGeom>
          <a:noFill/>
        </p:spPr>
        <p:txBody>
          <a:bodyPr wrap="none" rtlCol="0">
            <a:spAutoFit/>
          </a:bodyPr>
          <a:lstStyle/>
          <a:p>
            <a:r>
              <a:rPr lang="es-CL" dirty="0" smtClean="0"/>
              <a:t>2- Remplazamos</a:t>
            </a:r>
          </a:p>
        </p:txBody>
      </p:sp>
      <p:pic>
        <p:nvPicPr>
          <p:cNvPr id="10" name="9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3808" y="5247122"/>
            <a:ext cx="3848355" cy="1263761"/>
          </a:xfrm>
          <a:prstGeom prst="rect">
            <a:avLst/>
          </a:prstGeom>
        </p:spPr>
      </p:pic>
    </p:spTree>
    <p:extLst>
      <p:ext uri="{BB962C8B-B14F-4D97-AF65-F5344CB8AC3E}">
        <p14:creationId xmlns:p14="http://schemas.microsoft.com/office/powerpoint/2010/main" val="230591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80">
                                          <p:stCondLst>
                                            <p:cond delay="0"/>
                                          </p:stCondLst>
                                        </p:cTn>
                                        <p:tgtEl>
                                          <p:spTgt spid="8"/>
                                        </p:tgtEl>
                                      </p:cBhvr>
                                    </p:animEffect>
                                    <p:anim calcmode="lin" valueType="num">
                                      <p:cBhvr>
                                        <p:cTn id="2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8" dur="26">
                                          <p:stCondLst>
                                            <p:cond delay="650"/>
                                          </p:stCondLst>
                                        </p:cTn>
                                        <p:tgtEl>
                                          <p:spTgt spid="8"/>
                                        </p:tgtEl>
                                      </p:cBhvr>
                                      <p:to x="100000" y="60000"/>
                                    </p:animScale>
                                    <p:animScale>
                                      <p:cBhvr>
                                        <p:cTn id="29" dur="166" decel="50000">
                                          <p:stCondLst>
                                            <p:cond delay="676"/>
                                          </p:stCondLst>
                                        </p:cTn>
                                        <p:tgtEl>
                                          <p:spTgt spid="8"/>
                                        </p:tgtEl>
                                      </p:cBhvr>
                                      <p:to x="100000" y="100000"/>
                                    </p:animScale>
                                    <p:animScale>
                                      <p:cBhvr>
                                        <p:cTn id="30" dur="26">
                                          <p:stCondLst>
                                            <p:cond delay="1312"/>
                                          </p:stCondLst>
                                        </p:cTn>
                                        <p:tgtEl>
                                          <p:spTgt spid="8"/>
                                        </p:tgtEl>
                                      </p:cBhvr>
                                      <p:to x="100000" y="80000"/>
                                    </p:animScale>
                                    <p:animScale>
                                      <p:cBhvr>
                                        <p:cTn id="31" dur="166" decel="50000">
                                          <p:stCondLst>
                                            <p:cond delay="1338"/>
                                          </p:stCondLst>
                                        </p:cTn>
                                        <p:tgtEl>
                                          <p:spTgt spid="8"/>
                                        </p:tgtEl>
                                      </p:cBhvr>
                                      <p:to x="100000" y="100000"/>
                                    </p:animScale>
                                    <p:animScale>
                                      <p:cBhvr>
                                        <p:cTn id="32" dur="26">
                                          <p:stCondLst>
                                            <p:cond delay="1642"/>
                                          </p:stCondLst>
                                        </p:cTn>
                                        <p:tgtEl>
                                          <p:spTgt spid="8"/>
                                        </p:tgtEl>
                                      </p:cBhvr>
                                      <p:to x="100000" y="90000"/>
                                    </p:animScale>
                                    <p:animScale>
                                      <p:cBhvr>
                                        <p:cTn id="33" dur="166" decel="50000">
                                          <p:stCondLst>
                                            <p:cond delay="1668"/>
                                          </p:stCondLst>
                                        </p:cTn>
                                        <p:tgtEl>
                                          <p:spTgt spid="8"/>
                                        </p:tgtEl>
                                      </p:cBhvr>
                                      <p:to x="100000" y="100000"/>
                                    </p:animScale>
                                    <p:animScale>
                                      <p:cBhvr>
                                        <p:cTn id="34" dur="26">
                                          <p:stCondLst>
                                            <p:cond delay="1808"/>
                                          </p:stCondLst>
                                        </p:cTn>
                                        <p:tgtEl>
                                          <p:spTgt spid="8"/>
                                        </p:tgtEl>
                                      </p:cBhvr>
                                      <p:to x="100000" y="95000"/>
                                    </p:animScale>
                                    <p:animScale>
                                      <p:cBhvr>
                                        <p:cTn id="35" dur="166" decel="50000">
                                          <p:stCondLst>
                                            <p:cond delay="1834"/>
                                          </p:stCondLst>
                                        </p:cTn>
                                        <p:tgtEl>
                                          <p:spTgt spid="8"/>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barn(inVertical)">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Ejercicios</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9552" y="1556792"/>
            <a:ext cx="7467600" cy="1372115"/>
          </a:xfrm>
        </p:spPr>
      </p:pic>
      <p:sp>
        <p:nvSpPr>
          <p:cNvPr id="5" name="4 Rectángulo"/>
          <p:cNvSpPr/>
          <p:nvPr/>
        </p:nvSpPr>
        <p:spPr>
          <a:xfrm>
            <a:off x="323528" y="3140968"/>
            <a:ext cx="4262705" cy="369332"/>
          </a:xfrm>
          <a:prstGeom prst="rect">
            <a:avLst/>
          </a:prstGeom>
        </p:spPr>
        <p:txBody>
          <a:bodyPr wrap="none">
            <a:spAutoFit/>
          </a:bodyPr>
          <a:lstStyle/>
          <a:p>
            <a:r>
              <a:rPr lang="es-CL" dirty="0"/>
              <a:t>1- Recuperamos lo datos del enunciado</a:t>
            </a:r>
            <a:endParaRPr lang="es-CL" dirty="0"/>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78" y="3645025"/>
            <a:ext cx="1597573" cy="1296144"/>
          </a:xfrm>
          <a:prstGeom prst="rect">
            <a:avLst/>
          </a:prstGeom>
        </p:spPr>
      </p:pic>
      <p:sp>
        <p:nvSpPr>
          <p:cNvPr id="7" name="6 CuadroTexto"/>
          <p:cNvSpPr txBox="1"/>
          <p:nvPr/>
        </p:nvSpPr>
        <p:spPr>
          <a:xfrm>
            <a:off x="2500579" y="4180187"/>
            <a:ext cx="1564852" cy="369332"/>
          </a:xfrm>
          <a:prstGeom prst="rect">
            <a:avLst/>
          </a:prstGeom>
          <a:noFill/>
        </p:spPr>
        <p:txBody>
          <a:bodyPr wrap="none" rtlCol="0">
            <a:spAutoFit/>
          </a:bodyPr>
          <a:lstStyle/>
          <a:p>
            <a:r>
              <a:rPr lang="es-CL" dirty="0"/>
              <a:t>La formula </a:t>
            </a:r>
            <a:r>
              <a:rPr lang="es-CL" dirty="0" smtClean="0">
                <a:sym typeface="Wingdings" panose="05000000000000000000" pitchFamily="2" charset="2"/>
              </a:rPr>
              <a:t></a:t>
            </a:r>
            <a:endParaRPr lang="es-CL" dirty="0"/>
          </a:p>
        </p:txBody>
      </p:sp>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4088589"/>
            <a:ext cx="1190791" cy="552527"/>
          </a:xfrm>
          <a:prstGeom prst="rect">
            <a:avLst/>
          </a:prstGeom>
        </p:spPr>
      </p:pic>
      <p:sp>
        <p:nvSpPr>
          <p:cNvPr id="9" name="8 CuadroTexto"/>
          <p:cNvSpPr txBox="1"/>
          <p:nvPr/>
        </p:nvSpPr>
        <p:spPr>
          <a:xfrm>
            <a:off x="397579" y="5249028"/>
            <a:ext cx="1928733" cy="369332"/>
          </a:xfrm>
          <a:prstGeom prst="rect">
            <a:avLst/>
          </a:prstGeom>
          <a:noFill/>
        </p:spPr>
        <p:txBody>
          <a:bodyPr wrap="none" rtlCol="0">
            <a:spAutoFit/>
          </a:bodyPr>
          <a:lstStyle/>
          <a:p>
            <a:r>
              <a:rPr lang="es-CL" dirty="0" smtClean="0"/>
              <a:t>2- Remplazamos</a:t>
            </a:r>
          </a:p>
        </p:txBody>
      </p:sp>
      <p:pic>
        <p:nvPicPr>
          <p:cNvPr id="10" name="9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579" y="5754029"/>
            <a:ext cx="4676257" cy="638425"/>
          </a:xfrm>
          <a:prstGeom prst="rect">
            <a:avLst/>
          </a:prstGeom>
        </p:spPr>
      </p:pic>
    </p:spTree>
    <p:extLst>
      <p:ext uri="{BB962C8B-B14F-4D97-AF65-F5344CB8AC3E}">
        <p14:creationId xmlns:p14="http://schemas.microsoft.com/office/powerpoint/2010/main" val="138568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80">
                                          <p:stCondLst>
                                            <p:cond delay="0"/>
                                          </p:stCondLst>
                                        </p:cTn>
                                        <p:tgtEl>
                                          <p:spTgt spid="7"/>
                                        </p:tgtEl>
                                      </p:cBhvr>
                                    </p:animEffect>
                                    <p:anim calcmode="lin" valueType="num">
                                      <p:cBhvr>
                                        <p:cTn id="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5" dur="26">
                                          <p:stCondLst>
                                            <p:cond delay="650"/>
                                          </p:stCondLst>
                                        </p:cTn>
                                        <p:tgtEl>
                                          <p:spTgt spid="7"/>
                                        </p:tgtEl>
                                      </p:cBhvr>
                                      <p:to x="100000" y="60000"/>
                                    </p:animScale>
                                    <p:animScale>
                                      <p:cBhvr>
                                        <p:cTn id="26" dur="166" decel="50000">
                                          <p:stCondLst>
                                            <p:cond delay="676"/>
                                          </p:stCondLst>
                                        </p:cTn>
                                        <p:tgtEl>
                                          <p:spTgt spid="7"/>
                                        </p:tgtEl>
                                      </p:cBhvr>
                                      <p:to x="100000" y="100000"/>
                                    </p:animScale>
                                    <p:animScale>
                                      <p:cBhvr>
                                        <p:cTn id="27" dur="26">
                                          <p:stCondLst>
                                            <p:cond delay="1312"/>
                                          </p:stCondLst>
                                        </p:cTn>
                                        <p:tgtEl>
                                          <p:spTgt spid="7"/>
                                        </p:tgtEl>
                                      </p:cBhvr>
                                      <p:to x="100000" y="80000"/>
                                    </p:animScale>
                                    <p:animScale>
                                      <p:cBhvr>
                                        <p:cTn id="28" dur="166" decel="50000">
                                          <p:stCondLst>
                                            <p:cond delay="1338"/>
                                          </p:stCondLst>
                                        </p:cTn>
                                        <p:tgtEl>
                                          <p:spTgt spid="7"/>
                                        </p:tgtEl>
                                      </p:cBhvr>
                                      <p:to x="100000" y="100000"/>
                                    </p:animScale>
                                    <p:animScale>
                                      <p:cBhvr>
                                        <p:cTn id="29" dur="26">
                                          <p:stCondLst>
                                            <p:cond delay="1642"/>
                                          </p:stCondLst>
                                        </p:cTn>
                                        <p:tgtEl>
                                          <p:spTgt spid="7"/>
                                        </p:tgtEl>
                                      </p:cBhvr>
                                      <p:to x="100000" y="90000"/>
                                    </p:animScale>
                                    <p:animScale>
                                      <p:cBhvr>
                                        <p:cTn id="30" dur="166" decel="50000">
                                          <p:stCondLst>
                                            <p:cond delay="1668"/>
                                          </p:stCondLst>
                                        </p:cTn>
                                        <p:tgtEl>
                                          <p:spTgt spid="7"/>
                                        </p:tgtEl>
                                      </p:cBhvr>
                                      <p:to x="100000" y="100000"/>
                                    </p:animScale>
                                    <p:animScale>
                                      <p:cBhvr>
                                        <p:cTn id="31" dur="26">
                                          <p:stCondLst>
                                            <p:cond delay="1808"/>
                                          </p:stCondLst>
                                        </p:cTn>
                                        <p:tgtEl>
                                          <p:spTgt spid="7"/>
                                        </p:tgtEl>
                                      </p:cBhvr>
                                      <p:to x="100000" y="95000"/>
                                    </p:animScale>
                                    <p:animScale>
                                      <p:cBhvr>
                                        <p:cTn id="32" dur="166" decel="50000">
                                          <p:stCondLst>
                                            <p:cond delay="1834"/>
                                          </p:stCondLst>
                                        </p:cTn>
                                        <p:tgtEl>
                                          <p:spTgt spid="7"/>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ppt_w</p:attrName>
                                        </p:attrNameLst>
                                      </p:cBhvr>
                                      <p:tavLst>
                                        <p:tav tm="0">
                                          <p:val>
                                            <p:fltVal val="0"/>
                                          </p:val>
                                        </p:tav>
                                        <p:tav tm="100000">
                                          <p:val>
                                            <p:strVal val="#ppt_w"/>
                                          </p:val>
                                        </p:tav>
                                      </p:tavLst>
                                    </p:anim>
                                    <p:anim calcmode="lin" valueType="num">
                                      <p:cBhvr>
                                        <p:cTn id="44" dur="1000" fill="hold"/>
                                        <p:tgtEl>
                                          <p:spTgt spid="9"/>
                                        </p:tgtEl>
                                        <p:attrNameLst>
                                          <p:attrName>ppt_h</p:attrName>
                                        </p:attrNameLst>
                                      </p:cBhvr>
                                      <p:tavLst>
                                        <p:tav tm="0">
                                          <p:val>
                                            <p:fltVal val="0"/>
                                          </p:val>
                                        </p:tav>
                                        <p:tav tm="100000">
                                          <p:val>
                                            <p:strVal val="#ppt_h"/>
                                          </p:val>
                                        </p:tav>
                                      </p:tavLst>
                                    </p:anim>
                                    <p:anim calcmode="lin" valueType="num">
                                      <p:cBhvr>
                                        <p:cTn id="45" dur="1000" fill="hold"/>
                                        <p:tgtEl>
                                          <p:spTgt spid="9"/>
                                        </p:tgtEl>
                                        <p:attrNameLst>
                                          <p:attrName>style.rotation</p:attrName>
                                        </p:attrNameLst>
                                      </p:cBhvr>
                                      <p:tavLst>
                                        <p:tav tm="0">
                                          <p:val>
                                            <p:fltVal val="90"/>
                                          </p:val>
                                        </p:tav>
                                        <p:tav tm="100000">
                                          <p:val>
                                            <p:fltVal val="0"/>
                                          </p:val>
                                        </p:tav>
                                      </p:tavLst>
                                    </p:anim>
                                    <p:animEffect transition="in" filter="fade">
                                      <p:cBhvr>
                                        <p:cTn id="46" dur="10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827584" y="476672"/>
            <a:ext cx="7543800" cy="914400"/>
          </a:xfrm>
        </p:spPr>
        <p:txBody>
          <a:bodyPr/>
          <a:lstStyle/>
          <a:p>
            <a:pPr algn="ctr"/>
            <a:r>
              <a:rPr lang="es-CL" dirty="0"/>
              <a:t>Potencial </a:t>
            </a:r>
            <a:r>
              <a:rPr lang="es-CL" dirty="0" smtClean="0"/>
              <a:t>eléctrico</a:t>
            </a:r>
            <a:endParaRPr lang="es-CL" dirty="0"/>
          </a:p>
        </p:txBody>
      </p:sp>
      <p:sp>
        <p:nvSpPr>
          <p:cNvPr id="2" name="1 Marcador de contenido"/>
          <p:cNvSpPr>
            <a:spLocks noGrp="1"/>
          </p:cNvSpPr>
          <p:nvPr>
            <p:ph sz="quarter" idx="1"/>
          </p:nvPr>
        </p:nvSpPr>
        <p:spPr>
          <a:xfrm>
            <a:off x="755576" y="1844824"/>
            <a:ext cx="7488832" cy="3657599"/>
          </a:xfrm>
        </p:spPr>
        <p:txBody>
          <a:bodyPr/>
          <a:lstStyle/>
          <a:p>
            <a:r>
              <a:rPr lang="es-CL" dirty="0"/>
              <a:t>El </a:t>
            </a:r>
            <a:r>
              <a:rPr lang="es-CL" b="1" dirty="0"/>
              <a:t>potencial eléctrico</a:t>
            </a:r>
            <a:r>
              <a:rPr lang="es-CL" dirty="0"/>
              <a:t> en un punto, es el trabajo a realizar por unidad de carga </a:t>
            </a:r>
            <a:r>
              <a:rPr lang="es-CL" dirty="0" smtClean="0"/>
              <a:t>para </a:t>
            </a:r>
            <a:r>
              <a:rPr lang="es-CL" dirty="0" smtClean="0"/>
              <a:t>mover dicha carga</a:t>
            </a:r>
            <a:r>
              <a:rPr lang="es-CL" dirty="0"/>
              <a:t> dentro de un campo electrostático, es decir </a:t>
            </a:r>
            <a:r>
              <a:rPr lang="es-CL" dirty="0">
                <a:solidFill>
                  <a:schemeClr val="accent2">
                    <a:lumMod val="75000"/>
                  </a:schemeClr>
                </a:solidFill>
              </a:rPr>
              <a:t>es el trabajo que </a:t>
            </a:r>
            <a:r>
              <a:rPr lang="es-CL" dirty="0" smtClean="0">
                <a:solidFill>
                  <a:schemeClr val="accent2">
                    <a:lumMod val="75000"/>
                  </a:schemeClr>
                </a:solidFill>
              </a:rPr>
              <a:t>debe realizar </a:t>
            </a:r>
            <a:r>
              <a:rPr lang="es-CL" dirty="0">
                <a:solidFill>
                  <a:schemeClr val="accent2">
                    <a:lumMod val="75000"/>
                  </a:schemeClr>
                </a:solidFill>
              </a:rPr>
              <a:t>una fuerza externa para traer una carga positiva unitaria.</a:t>
            </a:r>
          </a:p>
          <a:p>
            <a:endParaRPr lang="es-CL" dirty="0"/>
          </a:p>
        </p:txBody>
      </p:sp>
    </p:spTree>
    <p:extLst>
      <p:ext uri="{BB962C8B-B14F-4D97-AF65-F5344CB8AC3E}">
        <p14:creationId xmlns:p14="http://schemas.microsoft.com/office/powerpoint/2010/main" val="712705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Formula</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55576" y="2564904"/>
            <a:ext cx="7467600" cy="2278806"/>
          </a:xfrm>
        </p:spPr>
      </p:pic>
    </p:spTree>
    <p:extLst>
      <p:ext uri="{BB962C8B-B14F-4D97-AF65-F5344CB8AC3E}">
        <p14:creationId xmlns:p14="http://schemas.microsoft.com/office/powerpoint/2010/main" val="42763280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624840" y="931334"/>
            <a:ext cx="7543800" cy="914400"/>
          </a:xfrm>
        </p:spPr>
        <p:txBody>
          <a:bodyPr/>
          <a:lstStyle/>
          <a:p>
            <a:pPr algn="ctr"/>
            <a:r>
              <a:rPr lang="es-CL" dirty="0"/>
              <a:t>Energía potencial eléctrica</a:t>
            </a:r>
          </a:p>
        </p:txBody>
      </p:sp>
      <p:sp>
        <p:nvSpPr>
          <p:cNvPr id="2" name="1 Marcador de contenido"/>
          <p:cNvSpPr>
            <a:spLocks noGrp="1"/>
          </p:cNvSpPr>
          <p:nvPr>
            <p:ph sz="quarter" idx="1"/>
          </p:nvPr>
        </p:nvSpPr>
        <p:spPr>
          <a:xfrm>
            <a:off x="899592" y="2204864"/>
            <a:ext cx="7344816" cy="3657599"/>
          </a:xfrm>
        </p:spPr>
        <p:txBody>
          <a:bodyPr/>
          <a:lstStyle/>
          <a:p>
            <a:r>
              <a:rPr lang="es-CL" dirty="0" smtClean="0"/>
              <a:t>Se </a:t>
            </a:r>
            <a:r>
              <a:rPr lang="es-CL" dirty="0"/>
              <a:t>puede definir como la capacidad </a:t>
            </a:r>
            <a:r>
              <a:rPr lang="es-CL" dirty="0" smtClean="0"/>
              <a:t>para realizar trabajo</a:t>
            </a:r>
            <a:r>
              <a:rPr lang="es-CL" dirty="0"/>
              <a:t> que surge de la </a:t>
            </a:r>
            <a:r>
              <a:rPr lang="es-CL" dirty="0" smtClean="0"/>
              <a:t>posición o configuración. </a:t>
            </a:r>
            <a:r>
              <a:rPr lang="es-CL" dirty="0">
                <a:solidFill>
                  <a:srgbClr val="0070C0"/>
                </a:solidFill>
              </a:rPr>
              <a:t>En el caso eléctrico, una carga ejercerá una fuerza sobre cualquier otra carga y la energía </a:t>
            </a:r>
            <a:r>
              <a:rPr lang="es-CL" dirty="0" smtClean="0">
                <a:solidFill>
                  <a:srgbClr val="0070C0"/>
                </a:solidFill>
              </a:rPr>
              <a:t>potencial </a:t>
            </a:r>
            <a:r>
              <a:rPr lang="es-CL" dirty="0">
                <a:solidFill>
                  <a:srgbClr val="0070C0"/>
                </a:solidFill>
              </a:rPr>
              <a:t>surge del conjunto de cargas.</a:t>
            </a:r>
            <a:endParaRPr lang="es-CL" dirty="0">
              <a:solidFill>
                <a:srgbClr val="0070C0"/>
              </a:solidFill>
            </a:endParaRPr>
          </a:p>
        </p:txBody>
      </p:sp>
    </p:spTree>
    <p:extLst>
      <p:ext uri="{BB962C8B-B14F-4D97-AF65-F5344CB8AC3E}">
        <p14:creationId xmlns:p14="http://schemas.microsoft.com/office/powerpoint/2010/main" val="1340023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Formula</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46082"/>
            <a:ext cx="7467600" cy="3381860"/>
          </a:xfrm>
        </p:spPr>
      </p:pic>
    </p:spTree>
    <p:extLst>
      <p:ext uri="{BB962C8B-B14F-4D97-AF65-F5344CB8AC3E}">
        <p14:creationId xmlns:p14="http://schemas.microsoft.com/office/powerpoint/2010/main" val="4005740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Ejercicio</a:t>
            </a:r>
            <a:endParaRPr lang="es-CL" dirty="0"/>
          </a:p>
        </p:txBody>
      </p:sp>
      <p:pic>
        <p:nvPicPr>
          <p:cNvPr id="4" name="3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55576" y="2060848"/>
            <a:ext cx="7467600" cy="611448"/>
          </a:xfrm>
        </p:spPr>
      </p:pic>
      <p:sp>
        <p:nvSpPr>
          <p:cNvPr id="5" name="4 CuadroTexto"/>
          <p:cNvSpPr txBox="1"/>
          <p:nvPr/>
        </p:nvSpPr>
        <p:spPr>
          <a:xfrm>
            <a:off x="395536" y="2932503"/>
            <a:ext cx="8238153" cy="369332"/>
          </a:xfrm>
          <a:prstGeom prst="rect">
            <a:avLst/>
          </a:prstGeom>
          <a:noFill/>
        </p:spPr>
        <p:txBody>
          <a:bodyPr wrap="none" rtlCol="0">
            <a:spAutoFit/>
          </a:bodyPr>
          <a:lstStyle/>
          <a:p>
            <a:r>
              <a:rPr lang="es-CL" dirty="0" smtClean="0"/>
              <a:t>1- Primero tomamos todos los datos del problema y sacamos sus equivalentes</a:t>
            </a:r>
          </a:p>
        </p:txBody>
      </p:sp>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5" y="3428998"/>
            <a:ext cx="1368152" cy="902031"/>
          </a:xfrm>
          <a:prstGeom prst="rect">
            <a:avLst/>
          </a:prstGeom>
        </p:spPr>
      </p:pic>
      <p:sp>
        <p:nvSpPr>
          <p:cNvPr id="7" name="6 CuadroTexto"/>
          <p:cNvSpPr txBox="1"/>
          <p:nvPr/>
        </p:nvSpPr>
        <p:spPr>
          <a:xfrm>
            <a:off x="2267744" y="3645024"/>
            <a:ext cx="1564852" cy="369332"/>
          </a:xfrm>
          <a:prstGeom prst="rect">
            <a:avLst/>
          </a:prstGeom>
          <a:noFill/>
        </p:spPr>
        <p:txBody>
          <a:bodyPr wrap="none" rtlCol="0">
            <a:spAutoFit/>
          </a:bodyPr>
          <a:lstStyle/>
          <a:p>
            <a:r>
              <a:rPr lang="es-CL" dirty="0" smtClean="0"/>
              <a:t>La formula </a:t>
            </a:r>
            <a:r>
              <a:rPr lang="es-CL" dirty="0" smtClean="0">
                <a:sym typeface="Wingdings" panose="05000000000000000000" pitchFamily="2" charset="2"/>
              </a:rPr>
              <a:t></a:t>
            </a:r>
            <a:endParaRPr lang="es-CL" dirty="0"/>
          </a:p>
        </p:txBody>
      </p:sp>
      <p:pic>
        <p:nvPicPr>
          <p:cNvPr id="8" name="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1960" y="3445080"/>
            <a:ext cx="1771897" cy="885949"/>
          </a:xfrm>
          <a:prstGeom prst="rect">
            <a:avLst/>
          </a:prstGeom>
        </p:spPr>
      </p:pic>
      <p:sp>
        <p:nvSpPr>
          <p:cNvPr id="9" name="8 CuadroTexto"/>
          <p:cNvSpPr txBox="1"/>
          <p:nvPr/>
        </p:nvSpPr>
        <p:spPr>
          <a:xfrm>
            <a:off x="470497" y="4653136"/>
            <a:ext cx="1864613" cy="369332"/>
          </a:xfrm>
          <a:prstGeom prst="rect">
            <a:avLst/>
          </a:prstGeom>
          <a:noFill/>
        </p:spPr>
        <p:txBody>
          <a:bodyPr wrap="none" rtlCol="0">
            <a:spAutoFit/>
          </a:bodyPr>
          <a:lstStyle/>
          <a:p>
            <a:r>
              <a:rPr lang="es-CL" dirty="0" smtClean="0"/>
              <a:t>2-Remplazamos</a:t>
            </a:r>
          </a:p>
        </p:txBody>
      </p:sp>
      <p:pic>
        <p:nvPicPr>
          <p:cNvPr id="10" name="9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576" y="5048943"/>
            <a:ext cx="7309262" cy="764567"/>
          </a:xfrm>
          <a:prstGeom prst="rect">
            <a:avLst/>
          </a:prstGeom>
        </p:spPr>
      </p:pic>
      <p:pic>
        <p:nvPicPr>
          <p:cNvPr id="11" name="10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600" y="5930700"/>
            <a:ext cx="7635201" cy="669949"/>
          </a:xfrm>
          <a:prstGeom prst="rect">
            <a:avLst/>
          </a:prstGeom>
        </p:spPr>
      </p:pic>
    </p:spTree>
    <p:extLst>
      <p:ext uri="{BB962C8B-B14F-4D97-AF65-F5344CB8AC3E}">
        <p14:creationId xmlns:p14="http://schemas.microsoft.com/office/powerpoint/2010/main" val="230174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1000" fill="hold"/>
                                        <p:tgtEl>
                                          <p:spTgt spid="8"/>
                                        </p:tgtEl>
                                        <p:attrNameLst>
                                          <p:attrName>ppt_w</p:attrName>
                                        </p:attrNameLst>
                                      </p:cBhvr>
                                      <p:tavLst>
                                        <p:tav tm="0">
                                          <p:val>
                                            <p:fltVal val="0"/>
                                          </p:val>
                                        </p:tav>
                                        <p:tav tm="100000">
                                          <p:val>
                                            <p:strVal val="#ppt_w"/>
                                          </p:val>
                                        </p:tav>
                                      </p:tavLst>
                                    </p:anim>
                                    <p:anim calcmode="lin" valueType="num">
                                      <p:cBhvr>
                                        <p:cTn id="30" dur="1000" fill="hold"/>
                                        <p:tgtEl>
                                          <p:spTgt spid="8"/>
                                        </p:tgtEl>
                                        <p:attrNameLst>
                                          <p:attrName>ppt_h</p:attrName>
                                        </p:attrNameLst>
                                      </p:cBhvr>
                                      <p:tavLst>
                                        <p:tav tm="0">
                                          <p:val>
                                            <p:fltVal val="0"/>
                                          </p:val>
                                        </p:tav>
                                        <p:tav tm="100000">
                                          <p:val>
                                            <p:strVal val="#ppt_h"/>
                                          </p:val>
                                        </p:tav>
                                      </p:tavLst>
                                    </p:anim>
                                    <p:anim calcmode="lin" valueType="num">
                                      <p:cBhvr>
                                        <p:cTn id="31" dur="1000" fill="hold"/>
                                        <p:tgtEl>
                                          <p:spTgt spid="8"/>
                                        </p:tgtEl>
                                        <p:attrNameLst>
                                          <p:attrName>style.rotation</p:attrName>
                                        </p:attrNameLst>
                                      </p:cBhvr>
                                      <p:tavLst>
                                        <p:tav tm="0">
                                          <p:val>
                                            <p:fltVal val="90"/>
                                          </p:val>
                                        </p:tav>
                                        <p:tav tm="100000">
                                          <p:val>
                                            <p:fltVal val="0"/>
                                          </p:val>
                                        </p:tav>
                                      </p:tavLst>
                                    </p:anim>
                                    <p:animEffect transition="in" filter="fade">
                                      <p:cBhvr>
                                        <p:cTn id="32" dur="1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randombar(horizontal)">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755576" y="764704"/>
            <a:ext cx="7543800" cy="914400"/>
          </a:xfrm>
        </p:spPr>
        <p:txBody>
          <a:bodyPr/>
          <a:lstStyle/>
          <a:p>
            <a:pPr algn="ctr"/>
            <a:r>
              <a:rPr lang="es-CL" dirty="0"/>
              <a:t>Energía almacenada en un condensador</a:t>
            </a:r>
          </a:p>
        </p:txBody>
      </p:sp>
      <p:sp>
        <p:nvSpPr>
          <p:cNvPr id="2" name="1 Marcador de contenido"/>
          <p:cNvSpPr>
            <a:spLocks noGrp="1"/>
          </p:cNvSpPr>
          <p:nvPr>
            <p:ph sz="quarter" idx="1"/>
          </p:nvPr>
        </p:nvSpPr>
        <p:spPr>
          <a:xfrm>
            <a:off x="1261533" y="2650068"/>
            <a:ext cx="6096000" cy="3657599"/>
          </a:xfrm>
        </p:spPr>
        <p:txBody>
          <a:bodyPr>
            <a:normAutofit/>
          </a:bodyPr>
          <a:lstStyle/>
          <a:p>
            <a:r>
              <a:rPr lang="es-CL" sz="1600" dirty="0" smtClean="0"/>
              <a:t>Un condensador </a:t>
            </a:r>
            <a:r>
              <a:rPr lang="es-CL" sz="1600" dirty="0"/>
              <a:t>es un dispositivo pasivo, utilizado en electricidad y electrónica, capaz </a:t>
            </a:r>
            <a:r>
              <a:rPr lang="es-CL" sz="1600" dirty="0" smtClean="0"/>
              <a:t>de almacenar energía sustentando un</a:t>
            </a:r>
            <a:r>
              <a:rPr lang="es-CL" sz="1600" dirty="0"/>
              <a:t> campo </a:t>
            </a:r>
            <a:r>
              <a:rPr lang="es-CL" sz="1600" dirty="0" smtClean="0"/>
              <a:t>eléctrico. </a:t>
            </a:r>
            <a:r>
              <a:rPr lang="es-CL" sz="1600" dirty="0"/>
              <a:t>Está formado por un par de superficies conductoras, generalmente en forma de láminas o </a:t>
            </a:r>
            <a:r>
              <a:rPr lang="es-CL" sz="1600" i="1" dirty="0" smtClean="0"/>
              <a:t>placas.</a:t>
            </a:r>
            <a:endParaRPr lang="es-CL" sz="1600" dirty="0"/>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4005064"/>
            <a:ext cx="1868839" cy="2537166"/>
          </a:xfrm>
          <a:prstGeom prst="rect">
            <a:avLst/>
          </a:prstGeom>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4375892"/>
            <a:ext cx="3192016" cy="1795509"/>
          </a:xfrm>
          <a:prstGeom prst="rect">
            <a:avLst/>
          </a:prstGeom>
        </p:spPr>
      </p:pic>
    </p:spTree>
    <p:extLst>
      <p:ext uri="{BB962C8B-B14F-4D97-AF65-F5344CB8AC3E}">
        <p14:creationId xmlns:p14="http://schemas.microsoft.com/office/powerpoint/2010/main" val="1755800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Formula</a:t>
            </a:r>
            <a:endParaRPr lang="es-CL" dirty="0"/>
          </a:p>
        </p:txBody>
      </p:sp>
      <p:pic>
        <p:nvPicPr>
          <p:cNvPr id="6" name="5 Marcador de contenido"/>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63688" y="2348880"/>
            <a:ext cx="5616624" cy="2353003"/>
          </a:xfrm>
        </p:spPr>
      </p:pic>
    </p:spTree>
    <p:extLst>
      <p:ext uri="{BB962C8B-B14F-4D97-AF65-F5344CB8AC3E}">
        <p14:creationId xmlns:p14="http://schemas.microsoft.com/office/powerpoint/2010/main" val="4121432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CL" dirty="0" smtClean="0"/>
              <a:t>Ejercicio</a:t>
            </a:r>
            <a:endParaRPr lang="es-CL" dirty="0"/>
          </a:p>
        </p:txBody>
      </p:sp>
      <p:pic>
        <p:nvPicPr>
          <p:cNvPr id="4" name="3 Marcador de contenido"/>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539552" y="1700808"/>
            <a:ext cx="7467600" cy="981349"/>
          </a:xfrm>
        </p:spPr>
      </p:pic>
      <p:sp>
        <p:nvSpPr>
          <p:cNvPr id="5" name="4 CuadroTexto"/>
          <p:cNvSpPr txBox="1"/>
          <p:nvPr/>
        </p:nvSpPr>
        <p:spPr>
          <a:xfrm>
            <a:off x="320907" y="2759968"/>
            <a:ext cx="1377365" cy="369332"/>
          </a:xfrm>
          <a:prstGeom prst="rect">
            <a:avLst/>
          </a:prstGeom>
          <a:noFill/>
        </p:spPr>
        <p:txBody>
          <a:bodyPr wrap="none" rtlCol="0">
            <a:spAutoFit/>
          </a:bodyPr>
          <a:lstStyle/>
          <a:p>
            <a:r>
              <a:rPr lang="es-CL" dirty="0" smtClean="0"/>
              <a:t>Problema A</a:t>
            </a:r>
          </a:p>
        </p:txBody>
      </p:sp>
      <p:sp>
        <p:nvSpPr>
          <p:cNvPr id="6" name="5 CuadroTexto"/>
          <p:cNvSpPr txBox="1"/>
          <p:nvPr/>
        </p:nvSpPr>
        <p:spPr>
          <a:xfrm>
            <a:off x="215114" y="3158645"/>
            <a:ext cx="2880320" cy="646331"/>
          </a:xfrm>
          <a:prstGeom prst="rect">
            <a:avLst/>
          </a:prstGeom>
          <a:noFill/>
        </p:spPr>
        <p:txBody>
          <a:bodyPr wrap="square" rtlCol="0">
            <a:spAutoFit/>
          </a:bodyPr>
          <a:lstStyle/>
          <a:p>
            <a:r>
              <a:rPr lang="es-CL" dirty="0" smtClean="0"/>
              <a:t>1- Recuperamos los datos del enunciado</a:t>
            </a:r>
            <a:endParaRPr lang="es-CL" dirty="0"/>
          </a:p>
        </p:txBody>
      </p:sp>
      <p:sp>
        <p:nvSpPr>
          <p:cNvPr id="7" name="6 CuadroTexto"/>
          <p:cNvSpPr txBox="1"/>
          <p:nvPr/>
        </p:nvSpPr>
        <p:spPr>
          <a:xfrm>
            <a:off x="3347864" y="3024502"/>
            <a:ext cx="1255472" cy="646331"/>
          </a:xfrm>
          <a:prstGeom prst="rect">
            <a:avLst/>
          </a:prstGeom>
          <a:noFill/>
        </p:spPr>
        <p:txBody>
          <a:bodyPr wrap="none" rtlCol="0">
            <a:spAutoFit/>
          </a:bodyPr>
          <a:lstStyle/>
          <a:p>
            <a:r>
              <a:rPr lang="es-CL" dirty="0" smtClean="0"/>
              <a:t>C = 3.00uf</a:t>
            </a:r>
          </a:p>
          <a:p>
            <a:r>
              <a:rPr lang="es-CL" dirty="0" smtClean="0"/>
              <a:t>V = 12v</a:t>
            </a:r>
            <a:endParaRPr lang="es-CL"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121" y="3129300"/>
            <a:ext cx="514350"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10 CuadroTexto"/>
          <p:cNvSpPr txBox="1"/>
          <p:nvPr/>
        </p:nvSpPr>
        <p:spPr>
          <a:xfrm>
            <a:off x="5046960" y="3195195"/>
            <a:ext cx="1564852" cy="369332"/>
          </a:xfrm>
          <a:prstGeom prst="rect">
            <a:avLst/>
          </a:prstGeom>
          <a:noFill/>
        </p:spPr>
        <p:txBody>
          <a:bodyPr wrap="none" rtlCol="0">
            <a:spAutoFit/>
          </a:bodyPr>
          <a:lstStyle/>
          <a:p>
            <a:r>
              <a:rPr lang="es-CL" dirty="0" smtClean="0"/>
              <a:t>La formula </a:t>
            </a:r>
            <a:r>
              <a:rPr lang="es-CL" dirty="0" smtClean="0">
                <a:sym typeface="Wingdings" panose="05000000000000000000" pitchFamily="2" charset="2"/>
              </a:rPr>
              <a:t></a:t>
            </a:r>
            <a:endParaRPr lang="es-CL" dirty="0"/>
          </a:p>
        </p:txBody>
      </p:sp>
      <p:sp>
        <p:nvSpPr>
          <p:cNvPr id="10" name="9 CuadroTexto"/>
          <p:cNvSpPr txBox="1"/>
          <p:nvPr/>
        </p:nvSpPr>
        <p:spPr>
          <a:xfrm>
            <a:off x="215114" y="4139788"/>
            <a:ext cx="1928733" cy="369332"/>
          </a:xfrm>
          <a:prstGeom prst="rect">
            <a:avLst/>
          </a:prstGeom>
          <a:noFill/>
        </p:spPr>
        <p:txBody>
          <a:bodyPr wrap="none" rtlCol="0">
            <a:spAutoFit/>
          </a:bodyPr>
          <a:lstStyle/>
          <a:p>
            <a:r>
              <a:rPr lang="es-CL" dirty="0" smtClean="0"/>
              <a:t>2- Remplazamos</a:t>
            </a:r>
          </a:p>
        </p:txBody>
      </p:sp>
      <mc:AlternateContent xmlns:mc="http://schemas.openxmlformats.org/markup-compatibility/2006">
        <mc:Choice xmlns:a14="http://schemas.microsoft.com/office/drawing/2010/main" Requires="a14">
          <p:sp>
            <p:nvSpPr>
              <p:cNvPr id="12" name="11 CuadroTexto"/>
              <p:cNvSpPr txBox="1"/>
              <p:nvPr/>
            </p:nvSpPr>
            <p:spPr>
              <a:xfrm>
                <a:off x="2933328" y="4139788"/>
                <a:ext cx="2413248" cy="483466"/>
              </a:xfrm>
              <a:prstGeom prst="rect">
                <a:avLst/>
              </a:prstGeom>
              <a:noFill/>
            </p:spPr>
            <p:txBody>
              <a:bodyPr wrap="square" rtlCol="0">
                <a:spAutoFit/>
              </a:bodyPr>
              <a:lstStyle/>
              <a:p>
                <a14:m>
                  <m:oMath xmlns:m="http://schemas.openxmlformats.org/officeDocument/2006/math">
                    <m:f>
                      <m:fPr>
                        <m:ctrlPr>
                          <a:rPr lang="es-CL" i="1" smtClean="0">
                            <a:latin typeface="Cambria Math"/>
                          </a:rPr>
                        </m:ctrlPr>
                      </m:fPr>
                      <m:num>
                        <m:r>
                          <a:rPr lang="es-CL" b="0" i="1" smtClean="0">
                            <a:latin typeface="Cambria Math"/>
                          </a:rPr>
                          <m:t>1</m:t>
                        </m:r>
                      </m:num>
                      <m:den>
                        <m:r>
                          <a:rPr lang="es-CL" b="0" i="1" smtClean="0">
                            <a:latin typeface="Cambria Math"/>
                          </a:rPr>
                          <m:t>2</m:t>
                        </m:r>
                      </m:den>
                    </m:f>
                  </m:oMath>
                </a14:m>
                <a:r>
                  <a:rPr lang="es-CL" dirty="0" smtClean="0"/>
                  <a:t> 3</a:t>
                </a:r>
                <a14:m>
                  <m:oMath xmlns:m="http://schemas.openxmlformats.org/officeDocument/2006/math">
                    <m:r>
                      <a:rPr lang="es-CL" b="0" i="1" dirty="0" smtClean="0">
                        <a:latin typeface="Cambria Math"/>
                      </a:rPr>
                      <m:t>𝑥</m:t>
                    </m:r>
                    <m:sSup>
                      <m:sSupPr>
                        <m:ctrlPr>
                          <a:rPr lang="es-CL" b="0" i="1" dirty="0" smtClean="0">
                            <a:latin typeface="Cambria Math"/>
                          </a:rPr>
                        </m:ctrlPr>
                      </m:sSupPr>
                      <m:e>
                        <m:r>
                          <a:rPr lang="es-CL" b="0" i="1" dirty="0" smtClean="0">
                            <a:latin typeface="Cambria Math"/>
                          </a:rPr>
                          <m:t>10</m:t>
                        </m:r>
                      </m:e>
                      <m:sup>
                        <m:r>
                          <a:rPr lang="es-CL" b="0" i="1" dirty="0" smtClean="0">
                            <a:latin typeface="Cambria Math"/>
                          </a:rPr>
                          <m:t>−6</m:t>
                        </m:r>
                      </m:sup>
                    </m:sSup>
                  </m:oMath>
                </a14:m>
                <a:r>
                  <a:rPr lang="es-CL" dirty="0" smtClean="0"/>
                  <a:t> </a:t>
                </a:r>
                <a14:m>
                  <m:oMath xmlns:m="http://schemas.openxmlformats.org/officeDocument/2006/math">
                    <m:sSup>
                      <m:sSupPr>
                        <m:ctrlPr>
                          <a:rPr lang="es-CL" i="1" smtClean="0">
                            <a:latin typeface="Cambria Math"/>
                          </a:rPr>
                        </m:ctrlPr>
                      </m:sSupPr>
                      <m:e>
                        <m:r>
                          <a:rPr lang="es-CL" b="0" i="1" smtClean="0">
                            <a:latin typeface="Cambria Math"/>
                          </a:rPr>
                          <m:t>(12)</m:t>
                        </m:r>
                      </m:e>
                      <m:sup>
                        <m:r>
                          <a:rPr lang="es-CL" i="1" smtClean="0">
                            <a:latin typeface="Cambria Math"/>
                          </a:rPr>
                          <m:t>2</m:t>
                        </m:r>
                      </m:sup>
                    </m:sSup>
                  </m:oMath>
                </a14:m>
                <a:endParaRPr lang="es-CL" dirty="0"/>
              </a:p>
            </p:txBody>
          </p:sp>
        </mc:Choice>
        <mc:Fallback>
          <p:sp>
            <p:nvSpPr>
              <p:cNvPr id="12" name="11 CuadroTexto"/>
              <p:cNvSpPr txBox="1">
                <a:spLocks noRot="1" noChangeAspect="1" noMove="1" noResize="1" noEditPoints="1" noAdjustHandles="1" noChangeArrowheads="1" noChangeShapeType="1" noTextEdit="1"/>
              </p:cNvSpPr>
              <p:nvPr/>
            </p:nvSpPr>
            <p:spPr>
              <a:xfrm>
                <a:off x="2933328" y="4139788"/>
                <a:ext cx="2413248" cy="483466"/>
              </a:xfrm>
              <a:prstGeom prst="rect">
                <a:avLst/>
              </a:prstGeom>
              <a:blipFill rotWithShape="1">
                <a:blip r:embed="rId5"/>
                <a:stretch>
                  <a:fillRect b="-7595"/>
                </a:stretch>
              </a:blipFill>
            </p:spPr>
            <p:txBody>
              <a:bodyPr/>
              <a:lstStyle/>
              <a:p>
                <a:r>
                  <a:rPr lang="es-CL">
                    <a:noFill/>
                  </a:rPr>
                  <a:t> </a:t>
                </a:r>
              </a:p>
            </p:txBody>
          </p:sp>
        </mc:Fallback>
      </mc:AlternateContent>
      <p:sp>
        <p:nvSpPr>
          <p:cNvPr id="13" name="12 CuadroTexto"/>
          <p:cNvSpPr txBox="1"/>
          <p:nvPr/>
        </p:nvSpPr>
        <p:spPr>
          <a:xfrm>
            <a:off x="395536" y="4869160"/>
            <a:ext cx="1390124" cy="369332"/>
          </a:xfrm>
          <a:prstGeom prst="rect">
            <a:avLst/>
          </a:prstGeom>
          <a:noFill/>
        </p:spPr>
        <p:txBody>
          <a:bodyPr wrap="none" rtlCol="0">
            <a:spAutoFit/>
          </a:bodyPr>
          <a:lstStyle/>
          <a:p>
            <a:r>
              <a:rPr lang="es-CL" dirty="0" smtClean="0"/>
              <a:t>Problema B</a:t>
            </a:r>
            <a:endParaRPr lang="es-CL" dirty="0"/>
          </a:p>
        </p:txBody>
      </p:sp>
      <p:sp>
        <p:nvSpPr>
          <p:cNvPr id="14" name="13 CuadroTexto"/>
          <p:cNvSpPr txBox="1"/>
          <p:nvPr/>
        </p:nvSpPr>
        <p:spPr>
          <a:xfrm>
            <a:off x="320907" y="5322831"/>
            <a:ext cx="5211683" cy="369332"/>
          </a:xfrm>
          <a:prstGeom prst="rect">
            <a:avLst/>
          </a:prstGeom>
          <a:noFill/>
        </p:spPr>
        <p:txBody>
          <a:bodyPr wrap="none" rtlCol="0">
            <a:spAutoFit/>
          </a:bodyPr>
          <a:lstStyle/>
          <a:p>
            <a:r>
              <a:rPr lang="es-CL" dirty="0" smtClean="0"/>
              <a:t>1-remplazamos con el nuevo dato en la ecuación</a:t>
            </a:r>
          </a:p>
        </p:txBody>
      </p:sp>
      <mc:AlternateContent xmlns:mc="http://schemas.openxmlformats.org/markup-compatibility/2006">
        <mc:Choice xmlns:a14="http://schemas.microsoft.com/office/drawing/2010/main" Requires="a14">
          <p:sp>
            <p:nvSpPr>
              <p:cNvPr id="15" name="14 CuadroTexto"/>
              <p:cNvSpPr txBox="1"/>
              <p:nvPr/>
            </p:nvSpPr>
            <p:spPr>
              <a:xfrm>
                <a:off x="560913" y="5967475"/>
                <a:ext cx="1582934" cy="483466"/>
              </a:xfrm>
              <a:prstGeom prst="rect">
                <a:avLst/>
              </a:prstGeom>
              <a:noFill/>
            </p:spPr>
            <p:txBody>
              <a:bodyPr wrap="none" rtlCol="0">
                <a:spAutoFit/>
              </a:bodyPr>
              <a:lstStyle/>
              <a:p>
                <a14:m>
                  <m:oMath xmlns:m="http://schemas.openxmlformats.org/officeDocument/2006/math">
                    <m:f>
                      <m:fPr>
                        <m:ctrlPr>
                          <a:rPr lang="es-CL" i="1" smtClean="0">
                            <a:latin typeface="Cambria Math"/>
                          </a:rPr>
                        </m:ctrlPr>
                      </m:fPr>
                      <m:num>
                        <m:r>
                          <a:rPr lang="es-CL" i="1">
                            <a:latin typeface="Cambria Math"/>
                          </a:rPr>
                          <m:t>1</m:t>
                        </m:r>
                      </m:num>
                      <m:den>
                        <m:r>
                          <a:rPr lang="es-CL" i="1">
                            <a:latin typeface="Cambria Math"/>
                          </a:rPr>
                          <m:t>2</m:t>
                        </m:r>
                      </m:den>
                    </m:f>
                  </m:oMath>
                </a14:m>
                <a:r>
                  <a:rPr lang="es-CL" dirty="0"/>
                  <a:t> 3</a:t>
                </a:r>
                <a14:m>
                  <m:oMath xmlns:m="http://schemas.openxmlformats.org/officeDocument/2006/math">
                    <m:r>
                      <a:rPr lang="es-CL" i="1" dirty="0">
                        <a:latin typeface="Cambria Math"/>
                      </a:rPr>
                      <m:t>𝑥</m:t>
                    </m:r>
                    <m:sSup>
                      <m:sSupPr>
                        <m:ctrlPr>
                          <a:rPr lang="es-CL" i="1" dirty="0">
                            <a:latin typeface="Cambria Math"/>
                          </a:rPr>
                        </m:ctrlPr>
                      </m:sSupPr>
                      <m:e>
                        <m:r>
                          <a:rPr lang="es-CL" i="1" dirty="0">
                            <a:latin typeface="Cambria Math"/>
                          </a:rPr>
                          <m:t>10</m:t>
                        </m:r>
                      </m:e>
                      <m:sup>
                        <m:r>
                          <a:rPr lang="es-CL" i="1" dirty="0">
                            <a:latin typeface="Cambria Math"/>
                          </a:rPr>
                          <m:t>−6</m:t>
                        </m:r>
                      </m:sup>
                    </m:sSup>
                  </m:oMath>
                </a14:m>
                <a:r>
                  <a:rPr lang="es-CL" dirty="0"/>
                  <a:t> </a:t>
                </a:r>
                <a14:m>
                  <m:oMath xmlns:m="http://schemas.openxmlformats.org/officeDocument/2006/math">
                    <m:sSup>
                      <m:sSupPr>
                        <m:ctrlPr>
                          <a:rPr lang="es-CL" i="1">
                            <a:latin typeface="Cambria Math"/>
                          </a:rPr>
                        </m:ctrlPr>
                      </m:sSupPr>
                      <m:e>
                        <m:r>
                          <a:rPr lang="es-CL" i="1">
                            <a:latin typeface="Cambria Math"/>
                          </a:rPr>
                          <m:t>(</m:t>
                        </m:r>
                        <m:r>
                          <a:rPr lang="es-CL" b="0" i="1" smtClean="0">
                            <a:latin typeface="Cambria Math"/>
                          </a:rPr>
                          <m:t>6</m:t>
                        </m:r>
                        <m:r>
                          <a:rPr lang="es-CL" i="1">
                            <a:latin typeface="Cambria Math"/>
                          </a:rPr>
                          <m:t>)</m:t>
                        </m:r>
                      </m:e>
                      <m:sup>
                        <m:r>
                          <a:rPr lang="es-CL" i="1">
                            <a:latin typeface="Cambria Math"/>
                          </a:rPr>
                          <m:t>2</m:t>
                        </m:r>
                      </m:sup>
                    </m:sSup>
                  </m:oMath>
                </a14:m>
                <a:endParaRPr lang="es-CL" dirty="0"/>
              </a:p>
            </p:txBody>
          </p:sp>
        </mc:Choice>
        <mc:Fallback>
          <p:sp>
            <p:nvSpPr>
              <p:cNvPr id="15" name="14 CuadroTexto"/>
              <p:cNvSpPr txBox="1">
                <a:spLocks noRot="1" noChangeAspect="1" noMove="1" noResize="1" noEditPoints="1" noAdjustHandles="1" noChangeArrowheads="1" noChangeShapeType="1" noTextEdit="1"/>
              </p:cNvSpPr>
              <p:nvPr/>
            </p:nvSpPr>
            <p:spPr>
              <a:xfrm>
                <a:off x="560913" y="5967475"/>
                <a:ext cx="1582934" cy="483466"/>
              </a:xfrm>
              <a:prstGeom prst="rect">
                <a:avLst/>
              </a:prstGeom>
              <a:blipFill rotWithShape="1">
                <a:blip r:embed="rId6"/>
                <a:stretch>
                  <a:fillRect b="-7595"/>
                </a:stretch>
              </a:blipFill>
            </p:spPr>
            <p:txBody>
              <a:bodyPr/>
              <a:lstStyle/>
              <a:p>
                <a:r>
                  <a:rPr lang="es-CL">
                    <a:noFill/>
                  </a:rPr>
                  <a:t> </a:t>
                </a:r>
              </a:p>
            </p:txBody>
          </p:sp>
        </mc:Fallback>
      </mc:AlternateContent>
      <p:sp>
        <p:nvSpPr>
          <p:cNvPr id="16" name="15 CuadroTexto"/>
          <p:cNvSpPr txBox="1"/>
          <p:nvPr/>
        </p:nvSpPr>
        <p:spPr>
          <a:xfrm>
            <a:off x="4840668" y="4196855"/>
            <a:ext cx="1075936" cy="369332"/>
          </a:xfrm>
          <a:prstGeom prst="rect">
            <a:avLst/>
          </a:prstGeom>
          <a:noFill/>
        </p:spPr>
        <p:txBody>
          <a:bodyPr wrap="none" rtlCol="0">
            <a:spAutoFit/>
          </a:bodyPr>
          <a:lstStyle/>
          <a:p>
            <a:r>
              <a:rPr lang="es-CL" dirty="0" smtClean="0"/>
              <a:t>= 216 </a:t>
            </a:r>
            <a:r>
              <a:rPr lang="es-CL" dirty="0" err="1" smtClean="0"/>
              <a:t>uJ</a:t>
            </a:r>
            <a:endParaRPr lang="es-CL" dirty="0" smtClean="0"/>
          </a:p>
        </p:txBody>
      </p:sp>
      <p:sp>
        <p:nvSpPr>
          <p:cNvPr id="17" name="16 CuadroTexto"/>
          <p:cNvSpPr txBox="1"/>
          <p:nvPr/>
        </p:nvSpPr>
        <p:spPr>
          <a:xfrm>
            <a:off x="2267744" y="5990336"/>
            <a:ext cx="947695" cy="369332"/>
          </a:xfrm>
          <a:prstGeom prst="rect">
            <a:avLst/>
          </a:prstGeom>
          <a:noFill/>
        </p:spPr>
        <p:txBody>
          <a:bodyPr wrap="none" rtlCol="0">
            <a:spAutoFit/>
          </a:bodyPr>
          <a:lstStyle/>
          <a:p>
            <a:r>
              <a:rPr lang="es-CL" dirty="0" smtClean="0"/>
              <a:t>= 54 </a:t>
            </a:r>
            <a:r>
              <a:rPr lang="es-CL" dirty="0" err="1" smtClean="0"/>
              <a:t>uJ</a:t>
            </a:r>
            <a:endParaRPr lang="es-CL" dirty="0"/>
          </a:p>
        </p:txBody>
      </p:sp>
    </p:spTree>
    <p:extLst>
      <p:ext uri="{BB962C8B-B14F-4D97-AF65-F5344CB8AC3E}">
        <p14:creationId xmlns:p14="http://schemas.microsoft.com/office/powerpoint/2010/main" val="80933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barn(inVertical)">
                                      <p:cBhvr>
                                        <p:cTn id="29" dur="500"/>
                                        <p:tgtEl>
                                          <p:spTgt spid="102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circle(in)">
                                      <p:cBhvr>
                                        <p:cTn id="39" dur="2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randombar(horizont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p:cTn id="49" dur="1000" fill="hold"/>
                                        <p:tgtEl>
                                          <p:spTgt spid="13"/>
                                        </p:tgtEl>
                                        <p:attrNameLst>
                                          <p:attrName>ppt_w</p:attrName>
                                        </p:attrNameLst>
                                      </p:cBhvr>
                                      <p:tavLst>
                                        <p:tav tm="0">
                                          <p:val>
                                            <p:fltVal val="0"/>
                                          </p:val>
                                        </p:tav>
                                        <p:tav tm="100000">
                                          <p:val>
                                            <p:strVal val="#ppt_w"/>
                                          </p:val>
                                        </p:tav>
                                      </p:tavLst>
                                    </p:anim>
                                    <p:anim calcmode="lin" valueType="num">
                                      <p:cBhvr>
                                        <p:cTn id="50" dur="1000" fill="hold"/>
                                        <p:tgtEl>
                                          <p:spTgt spid="13"/>
                                        </p:tgtEl>
                                        <p:attrNameLst>
                                          <p:attrName>ppt_h</p:attrName>
                                        </p:attrNameLst>
                                      </p:cBhvr>
                                      <p:tavLst>
                                        <p:tav tm="0">
                                          <p:val>
                                            <p:fltVal val="0"/>
                                          </p:val>
                                        </p:tav>
                                        <p:tav tm="100000">
                                          <p:val>
                                            <p:strVal val="#ppt_h"/>
                                          </p:val>
                                        </p:tav>
                                      </p:tavLst>
                                    </p:anim>
                                    <p:anim calcmode="lin" valueType="num">
                                      <p:cBhvr>
                                        <p:cTn id="51" dur="1000" fill="hold"/>
                                        <p:tgtEl>
                                          <p:spTgt spid="13"/>
                                        </p:tgtEl>
                                        <p:attrNameLst>
                                          <p:attrName>style.rotation</p:attrName>
                                        </p:attrNameLst>
                                      </p:cBhvr>
                                      <p:tavLst>
                                        <p:tav tm="0">
                                          <p:val>
                                            <p:fltVal val="90"/>
                                          </p:val>
                                        </p:tav>
                                        <p:tav tm="100000">
                                          <p:val>
                                            <p:fltVal val="0"/>
                                          </p:val>
                                        </p:tav>
                                      </p:tavLst>
                                    </p:anim>
                                    <p:animEffect transition="in" filter="fade">
                                      <p:cBhvr>
                                        <p:cTn id="52" dur="10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500" fill="hold"/>
                                        <p:tgtEl>
                                          <p:spTgt spid="14"/>
                                        </p:tgtEl>
                                        <p:attrNameLst>
                                          <p:attrName>ppt_w</p:attrName>
                                        </p:attrNameLst>
                                      </p:cBhvr>
                                      <p:tavLst>
                                        <p:tav tm="0">
                                          <p:val>
                                            <p:fltVal val="0"/>
                                          </p:val>
                                        </p:tav>
                                        <p:tav tm="100000">
                                          <p:val>
                                            <p:strVal val="#ppt_w"/>
                                          </p:val>
                                        </p:tav>
                                      </p:tavLst>
                                    </p:anim>
                                    <p:anim calcmode="lin" valueType="num">
                                      <p:cBhvr>
                                        <p:cTn id="58" dur="500" fill="hold"/>
                                        <p:tgtEl>
                                          <p:spTgt spid="14"/>
                                        </p:tgtEl>
                                        <p:attrNameLst>
                                          <p:attrName>ppt_h</p:attrName>
                                        </p:attrNameLst>
                                      </p:cBhvr>
                                      <p:tavLst>
                                        <p:tav tm="0">
                                          <p:val>
                                            <p:fltVal val="0"/>
                                          </p:val>
                                        </p:tav>
                                        <p:tav tm="100000">
                                          <p:val>
                                            <p:strVal val="#ppt_h"/>
                                          </p:val>
                                        </p:tav>
                                      </p:tavLst>
                                    </p:anim>
                                    <p:animEffect transition="in" filter="fade">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2000"/>
                                        <p:tgtEl>
                                          <p:spTgt spid="15"/>
                                        </p:tgtEl>
                                      </p:cBhvr>
                                    </p:animEffect>
                                    <p:anim calcmode="lin" valueType="num">
                                      <p:cBhvr>
                                        <p:cTn id="65" dur="2000" fill="hold"/>
                                        <p:tgtEl>
                                          <p:spTgt spid="15"/>
                                        </p:tgtEl>
                                        <p:attrNameLst>
                                          <p:attrName>ppt_w</p:attrName>
                                        </p:attrNameLst>
                                      </p:cBhvr>
                                      <p:tavLst>
                                        <p:tav tm="0" fmla="#ppt_w*sin(2.5*pi*$)">
                                          <p:val>
                                            <p:fltVal val="0"/>
                                          </p:val>
                                        </p:tav>
                                        <p:tav tm="100000">
                                          <p:val>
                                            <p:fltVal val="1"/>
                                          </p:val>
                                        </p:tav>
                                      </p:tavLst>
                                    </p:anim>
                                    <p:anim calcmode="lin" valueType="num">
                                      <p:cBhvr>
                                        <p:cTn id="6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6"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down)">
                                      <p:cBhvr>
                                        <p:cTn id="71" dur="580">
                                          <p:stCondLst>
                                            <p:cond delay="0"/>
                                          </p:stCondLst>
                                        </p:cTn>
                                        <p:tgtEl>
                                          <p:spTgt spid="17"/>
                                        </p:tgtEl>
                                      </p:cBhvr>
                                    </p:animEffect>
                                    <p:anim calcmode="lin" valueType="num">
                                      <p:cBhvr>
                                        <p:cTn id="7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77" dur="26">
                                          <p:stCondLst>
                                            <p:cond delay="650"/>
                                          </p:stCondLst>
                                        </p:cTn>
                                        <p:tgtEl>
                                          <p:spTgt spid="17"/>
                                        </p:tgtEl>
                                      </p:cBhvr>
                                      <p:to x="100000" y="60000"/>
                                    </p:animScale>
                                    <p:animScale>
                                      <p:cBhvr>
                                        <p:cTn id="78" dur="166" decel="50000">
                                          <p:stCondLst>
                                            <p:cond delay="676"/>
                                          </p:stCondLst>
                                        </p:cTn>
                                        <p:tgtEl>
                                          <p:spTgt spid="17"/>
                                        </p:tgtEl>
                                      </p:cBhvr>
                                      <p:to x="100000" y="100000"/>
                                    </p:animScale>
                                    <p:animScale>
                                      <p:cBhvr>
                                        <p:cTn id="79" dur="26">
                                          <p:stCondLst>
                                            <p:cond delay="1312"/>
                                          </p:stCondLst>
                                        </p:cTn>
                                        <p:tgtEl>
                                          <p:spTgt spid="17"/>
                                        </p:tgtEl>
                                      </p:cBhvr>
                                      <p:to x="100000" y="80000"/>
                                    </p:animScale>
                                    <p:animScale>
                                      <p:cBhvr>
                                        <p:cTn id="80" dur="166" decel="50000">
                                          <p:stCondLst>
                                            <p:cond delay="1338"/>
                                          </p:stCondLst>
                                        </p:cTn>
                                        <p:tgtEl>
                                          <p:spTgt spid="17"/>
                                        </p:tgtEl>
                                      </p:cBhvr>
                                      <p:to x="100000" y="100000"/>
                                    </p:animScale>
                                    <p:animScale>
                                      <p:cBhvr>
                                        <p:cTn id="81" dur="26">
                                          <p:stCondLst>
                                            <p:cond delay="1642"/>
                                          </p:stCondLst>
                                        </p:cTn>
                                        <p:tgtEl>
                                          <p:spTgt spid="17"/>
                                        </p:tgtEl>
                                      </p:cBhvr>
                                      <p:to x="100000" y="90000"/>
                                    </p:animScale>
                                    <p:animScale>
                                      <p:cBhvr>
                                        <p:cTn id="82" dur="166" decel="50000">
                                          <p:stCondLst>
                                            <p:cond delay="1668"/>
                                          </p:stCondLst>
                                        </p:cTn>
                                        <p:tgtEl>
                                          <p:spTgt spid="17"/>
                                        </p:tgtEl>
                                      </p:cBhvr>
                                      <p:to x="100000" y="100000"/>
                                    </p:animScale>
                                    <p:animScale>
                                      <p:cBhvr>
                                        <p:cTn id="83" dur="26">
                                          <p:stCondLst>
                                            <p:cond delay="1808"/>
                                          </p:stCondLst>
                                        </p:cTn>
                                        <p:tgtEl>
                                          <p:spTgt spid="17"/>
                                        </p:tgtEl>
                                      </p:cBhvr>
                                      <p:to x="100000" y="95000"/>
                                    </p:animScale>
                                    <p:animScale>
                                      <p:cBhvr>
                                        <p:cTn id="84"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0" grpId="0"/>
      <p:bldP spid="12" grpId="0"/>
      <p:bldP spid="13" grpId="0"/>
      <p:bldP spid="14" grpId="0"/>
      <p:bldP spid="15" grpId="0"/>
      <p:bldP spid="16" grpId="0"/>
      <p:bldP spid="1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irador">
  <a:themeElements>
    <a:clrScheme name="Mirador">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Mirador">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irador">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285</TotalTime>
  <Words>456</Words>
  <Application>Microsoft Office PowerPoint</Application>
  <PresentationFormat>Presentación en pantalla (4:3)</PresentationFormat>
  <Paragraphs>56</Paragraphs>
  <Slides>19</Slides>
  <Notes>1</Notes>
  <HiddenSlides>0</HiddenSlides>
  <MMClips>0</MMClips>
  <ScaleCrop>false</ScaleCrop>
  <HeadingPairs>
    <vt:vector size="4" baseType="variant">
      <vt:variant>
        <vt:lpstr>Tema</vt:lpstr>
      </vt:variant>
      <vt:variant>
        <vt:i4>1</vt:i4>
      </vt:variant>
      <vt:variant>
        <vt:lpstr>Títulos de diapositiva</vt:lpstr>
      </vt:variant>
      <vt:variant>
        <vt:i4>19</vt:i4>
      </vt:variant>
    </vt:vector>
  </HeadingPairs>
  <TitlesOfParts>
    <vt:vector size="20" baseType="lpstr">
      <vt:lpstr>Mirador</vt:lpstr>
      <vt:lpstr>01010000 01101111 01110010 00100000 01110001 01110101 01100101 00100000 01100101 01110011 01110100 01100001 01110011 00100000 01100010 01110101 01110011 01100011 01100001 01101110 01100100 01101111 00100000 01101100 01100001 00100000 01110100 01110010 01100001 01100100 01110101 01100011 01100011 01101001 11000011 10110011 01101110 00100000 01100100 01100101 00100000 01100101 01110011 01110100 01101111 00101100 00100000 01100100 01100101 01101010 01100001 00100000 01100100 01100101 00100000 01101100 01100101 01100101 01110010 00100000 01100101 01110011 01110100 01101111 00100000 01111001 00100000 01100001 01101110 01100100 01100001 00100000 01100001 00100000 01101000 01100001 01100011 01100101 01110010 00100000 01100001 01101100 01100111 01101111 00100000 01110000 01110010 01101111 01100100 01110101 01100011 01110100 01101001 01110110 01101111 00101100 00100000 01110000 01101111 01110011 01100100 01100001 01110100 01100001 00100000 01110000 01101001 01100011 01101111 00100000 01110000 01100001 01101100 00100000 01110001 01110101 01100101 00100000 01101100 01100101 01100101 00100000 01101100 01100001 00100000 01110100 01110010 01100001 01100100 01110101 01100011 01101001 01101111 01101110</vt:lpstr>
      <vt:lpstr>Potencial eléctrico</vt:lpstr>
      <vt:lpstr>Formula</vt:lpstr>
      <vt:lpstr>Energía potencial eléctrica</vt:lpstr>
      <vt:lpstr>Formula</vt:lpstr>
      <vt:lpstr>Ejercicio</vt:lpstr>
      <vt:lpstr>Energía almacenada en un condensador</vt:lpstr>
      <vt:lpstr>Formula</vt:lpstr>
      <vt:lpstr>Ejercicio</vt:lpstr>
      <vt:lpstr>Propiedades dieléctricas de la materia</vt:lpstr>
      <vt:lpstr>Formula</vt:lpstr>
      <vt:lpstr>Resistencia eléctrica</vt:lpstr>
      <vt:lpstr>Formula</vt:lpstr>
      <vt:lpstr>Ejercicios</vt:lpstr>
      <vt:lpstr>Ley de ohm</vt:lpstr>
      <vt:lpstr>Formulas</vt:lpstr>
      <vt:lpstr>Ejercicios</vt:lpstr>
      <vt:lpstr>Ejercicios</vt:lpstr>
      <vt:lpstr>Ejercicios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Usuario de Windows</cp:lastModifiedBy>
  <cp:revision>21</cp:revision>
  <dcterms:created xsi:type="dcterms:W3CDTF">2019-11-08T00:56:35Z</dcterms:created>
  <dcterms:modified xsi:type="dcterms:W3CDTF">2019-11-13T19:39:56Z</dcterms:modified>
</cp:coreProperties>
</file>